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7" r:id="rId4"/>
    <p:sldId id="270" r:id="rId5"/>
    <p:sldId id="261" r:id="rId6"/>
    <p:sldId id="263" r:id="rId7"/>
    <p:sldId id="340" r:id="rId8"/>
    <p:sldId id="365" r:id="rId9"/>
    <p:sldId id="364" r:id="rId10"/>
    <p:sldId id="366" r:id="rId11"/>
    <p:sldId id="367" r:id="rId12"/>
    <p:sldId id="363" r:id="rId13"/>
    <p:sldId id="341" r:id="rId14"/>
    <p:sldId id="342" r:id="rId15"/>
    <p:sldId id="343" r:id="rId16"/>
    <p:sldId id="344" r:id="rId17"/>
    <p:sldId id="385" r:id="rId18"/>
    <p:sldId id="379" r:id="rId19"/>
    <p:sldId id="357" r:id="rId20"/>
    <p:sldId id="358" r:id="rId21"/>
    <p:sldId id="369" r:id="rId22"/>
    <p:sldId id="370" r:id="rId23"/>
    <p:sldId id="373" r:id="rId24"/>
    <p:sldId id="374" r:id="rId25"/>
    <p:sldId id="371" r:id="rId26"/>
    <p:sldId id="355" r:id="rId27"/>
    <p:sldId id="380" r:id="rId28"/>
    <p:sldId id="381" r:id="rId29"/>
    <p:sldId id="356" r:id="rId30"/>
    <p:sldId id="384" r:id="rId31"/>
    <p:sldId id="353" r:id="rId32"/>
    <p:sldId id="376" r:id="rId33"/>
    <p:sldId id="354" r:id="rId34"/>
    <p:sldId id="382" r:id="rId35"/>
    <p:sldId id="383" r:id="rId36"/>
    <p:sldId id="362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ete Marca" initials="GM" lastIdx="1" clrIdx="0">
    <p:extLst>
      <p:ext uri="{19B8F6BF-5375-455C-9EA6-DF929625EA0E}">
        <p15:presenceInfo xmlns:p15="http://schemas.microsoft.com/office/powerpoint/2012/main" userId="S-1-5-21-1811448956-3760616756-3171469444-11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FC968E"/>
    <a:srgbClr val="F3DBD9"/>
    <a:srgbClr val="324D9B"/>
    <a:srgbClr val="0E62AA"/>
    <a:srgbClr val="FFF03E"/>
    <a:srgbClr val="5EC4F0"/>
    <a:srgbClr val="FBE5D6"/>
    <a:srgbClr val="2E4996"/>
    <a:srgbClr val="88B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0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01T09:54:02.186" idx="1">
    <p:pos x="6928" y="2721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94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4FAD3-28CE-4DC0-BD16-B074BB50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AD94B3-D57D-4FE5-B384-EF27180CA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512F06-E14E-4F41-9EF6-48FE6DEC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462ECF-2F27-4925-ACC7-0A88AF69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2E7E60-C0DA-4581-B787-CCA06DC5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79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18E881-FE3A-4109-8B91-1D8C25B4B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B4C47F2-9696-46AE-AC5F-280B5A44E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F81F87-F865-4BA7-A223-88608B12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BEBEDE-6E94-4859-8AD6-4C58C5B6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F9968D-D359-44F1-B7EF-80B8AFD3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35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A05A3-671A-4897-A13F-31C1B101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2CDCDC-4B7E-4D0F-B89C-2D2A6491F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1608CC-7AFD-425F-A8EC-006049C3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D7595D-F1B8-4787-8383-57A9FC714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B5F822-6EBB-4416-85E5-10429390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1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5CDD7-15BB-46EC-A6F1-001F2032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F48F72-F457-4EB2-BD5E-FD5E1110A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AB3F9C-4C23-4912-B0B6-ECB721C25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8DE811-656A-47B3-87E1-A61F736D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C9E89E-3E85-4143-B379-83398148D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17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EEED1-AFB6-40B9-8D00-1386AA2D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8625E4-9059-4C5A-8919-C037ABF23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7C9358-E6A4-4CC8-AF0C-B0D1B7A72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F80C2F-C237-4AA0-BA00-1667C426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B95BE0-F166-433C-80C8-F4568DD16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018994-D3B4-4ED1-AB02-D82E74B2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59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97185-54C4-434B-90C3-9BC239BD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CE9802-F87F-436D-9B7C-3D5E4CDC5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FFE453-F8C9-425A-962A-443B9A9F6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9FE0597-C791-4F00-83D4-9C9DC5BF3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FF23C87-3C07-426C-969D-02A7904DA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0F2C58A-BD08-4F59-9EFF-9C27BE62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EFCD2D9-07B2-4BA5-B5D0-5B667E4C2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8EC81EA-4C55-4052-9F92-5C6FC60B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26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9DF79-9705-4054-8C4A-DD2827FF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8A605F5-B967-46E5-8993-41D97324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553A24E-E4B7-4D9A-9E22-B4589E48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B34085F-9A4B-456C-9D73-C8BDD7F4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0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4DDDF4-0F8C-40EB-B718-FC64E3F0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2994876-AE24-41CA-A405-6BB3D1DF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AA2AB8-61EC-45E9-B442-DD7B9E00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05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E270B-568A-4EBA-BD3A-8BA42291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E17B00-A451-409A-97FA-3533637C8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4F0340A-0808-4524-B5CB-24C82AC13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FF0642-29BA-463C-A085-A65EC246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88C811-786A-4CD2-83E2-70C0F4D0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AC9911-9343-4035-9152-1FB40998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25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09A78-77FA-4436-B9EB-46F263AB5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F4AC925-9570-4BE6-8D23-5E5CBA682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448180-CC04-445E-A72A-AEDE84EBF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59C042-32C8-4917-96C2-8C0C296C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62BC-FAF3-43A0-A5B3-E9E0EC4FF947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04F501-5CD5-49C2-83FA-692D7829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152561-C410-4564-AD1F-55445318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94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C8EA7E9-49BB-4D47-8BC6-DD397BE8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5722C6-271E-4C3D-A4A4-013BBF45D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27BBD6-873E-480D-89E7-335B579B2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562BC-FAF3-43A0-A5B3-E9E0EC4FF947}" type="datetimeFigureOut">
              <a:rPr lang="pt-BR" smtClean="0"/>
              <a:t>22/11/2024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D8AB2E-5E04-4D2F-9AB9-16FF4B70A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CC2AF1-C778-4563-A985-7785713EC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E0727-24DF-428B-90BB-A5D5FF56CC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42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remed.com.b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94B4648-3EB3-4D38-839F-C8C857BBCB1A}"/>
              </a:ext>
            </a:extLst>
          </p:cNvPr>
          <p:cNvSpPr/>
          <p:nvPr/>
        </p:nvSpPr>
        <p:spPr>
          <a:xfrm>
            <a:off x="0" y="1966452"/>
            <a:ext cx="12192000" cy="2890683"/>
          </a:xfrm>
          <a:prstGeom prst="rect">
            <a:avLst/>
          </a:prstGeom>
          <a:solidFill>
            <a:srgbClr val="324D9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6EA2EC1-7030-4419-8CAB-AC558E33394A}"/>
              </a:ext>
            </a:extLst>
          </p:cNvPr>
          <p:cNvSpPr/>
          <p:nvPr/>
        </p:nvSpPr>
        <p:spPr>
          <a:xfrm>
            <a:off x="5786284" y="363794"/>
            <a:ext cx="6056671" cy="5909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1716EE0-B88F-46A1-83DA-0BD431F87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duotone>
              <a:prstClr val="black"/>
              <a:srgbClr val="0E62AA">
                <a:tint val="45000"/>
                <a:satMod val="400000"/>
              </a:srgbClr>
            </a:duotone>
          </a:blip>
          <a:srcRect l="17515" t="-613" r="10224" b="121"/>
          <a:stretch/>
        </p:blipFill>
        <p:spPr>
          <a:xfrm>
            <a:off x="5803816" y="336559"/>
            <a:ext cx="6066383" cy="5963203"/>
          </a:xfrm>
          <a:prstGeom prst="ellipse">
            <a:avLst/>
          </a:prstGeom>
          <a:solidFill>
            <a:srgbClr val="324D9B"/>
          </a:solidFill>
          <a:ln>
            <a:solidFill>
              <a:schemeClr val="accent1"/>
            </a:solidFill>
          </a:ln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A6D6C05D-DB5C-4F04-838F-BDECD58742B6}"/>
              </a:ext>
            </a:extLst>
          </p:cNvPr>
          <p:cNvSpPr/>
          <p:nvPr/>
        </p:nvSpPr>
        <p:spPr>
          <a:xfrm>
            <a:off x="7009042" y="1463611"/>
            <a:ext cx="3600000" cy="360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49CB6C4-5797-46BE-BD89-773764BF60A4}"/>
              </a:ext>
            </a:extLst>
          </p:cNvPr>
          <p:cNvSpPr/>
          <p:nvPr/>
        </p:nvSpPr>
        <p:spPr>
          <a:xfrm>
            <a:off x="7189042" y="1646631"/>
            <a:ext cx="3240000" cy="32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B3B9750-5AE0-41A4-A264-6E8076AEF3C7}"/>
              </a:ext>
            </a:extLst>
          </p:cNvPr>
          <p:cNvSpPr txBox="1"/>
          <p:nvPr/>
        </p:nvSpPr>
        <p:spPr>
          <a:xfrm>
            <a:off x="6972608" y="2619404"/>
            <a:ext cx="3672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  <a:latin typeface="Arial Nova" panose="020B0504020202020204" pitchFamily="34" charset="0"/>
              </a:rPr>
              <a:t>2024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55B553A-B505-42C9-AAA7-1A3846036C67}"/>
              </a:ext>
            </a:extLst>
          </p:cNvPr>
          <p:cNvSpPr txBox="1"/>
          <p:nvPr/>
        </p:nvSpPr>
        <p:spPr>
          <a:xfrm>
            <a:off x="321800" y="2282847"/>
            <a:ext cx="5321917" cy="2308324"/>
          </a:xfrm>
          <a:prstGeom prst="rect">
            <a:avLst/>
          </a:prstGeom>
          <a:noFill/>
          <a:ln>
            <a:solidFill>
              <a:srgbClr val="324D9B"/>
            </a:solidFill>
          </a:ln>
        </p:spPr>
        <p:txBody>
          <a:bodyPr wrap="square" rtlCol="0">
            <a:spAutoFit/>
          </a:bodyPr>
          <a:lstStyle/>
          <a:p>
            <a:r>
              <a:rPr lang="pt-BR" sz="7200" dirty="0">
                <a:solidFill>
                  <a:schemeClr val="bg1"/>
                </a:solidFill>
                <a:latin typeface="Arial Nova" panose="020B0504020202020204" pitchFamily="34" charset="0"/>
              </a:rPr>
              <a:t>AUDIÊNCIA PÚBLICA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212945B-33F4-4717-8622-82EFD13758B7}"/>
              </a:ext>
            </a:extLst>
          </p:cNvPr>
          <p:cNvSpPr/>
          <p:nvPr/>
        </p:nvSpPr>
        <p:spPr>
          <a:xfrm>
            <a:off x="321800" y="5501336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0DF8ADD0-F8F9-4484-8C26-F7ACF16FD93C}"/>
              </a:ext>
            </a:extLst>
          </p:cNvPr>
          <p:cNvSpPr/>
          <p:nvPr/>
        </p:nvSpPr>
        <p:spPr>
          <a:xfrm>
            <a:off x="779829" y="549777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AD5AE87D-D908-41AE-B357-D0B288B760AF}"/>
              </a:ext>
            </a:extLst>
          </p:cNvPr>
          <p:cNvSpPr/>
          <p:nvPr/>
        </p:nvSpPr>
        <p:spPr>
          <a:xfrm>
            <a:off x="1237859" y="5497777"/>
            <a:ext cx="180000" cy="18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324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B475383-70C1-4F4A-AA46-43B1AF33FB02}"/>
              </a:ext>
            </a:extLst>
          </p:cNvPr>
          <p:cNvSpPr txBox="1"/>
          <p:nvPr/>
        </p:nvSpPr>
        <p:spPr>
          <a:xfrm>
            <a:off x="233465" y="5766021"/>
            <a:ext cx="5410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" panose="020B0504020202020204" pitchFamily="34" charset="0"/>
              </a:rPr>
              <a:t>APRESENTAÇÃO DA PRESTAÇÃO DE CONTAS ANUAL (2023) DO IPREMED, INCLUINDO OS RESULTADOS DE INVESTIMENTOS, AVALIAÇÃO ATUARIAL E GOVERNANÇA CORPORATIVA.</a:t>
            </a:r>
          </a:p>
          <a:p>
            <a:pPr algn="just"/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1203A4A7-063B-7FD7-68B2-D787726BC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4" y="63562"/>
            <a:ext cx="2453589" cy="110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21" y="-124051"/>
            <a:ext cx="2169244" cy="216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6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EF99FFD7-E07D-41A0-9A24-0F0A90111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278671" y="125701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NOSSA DIRETORIA EXECUTIVA</a:t>
            </a:r>
            <a:endParaRPr lang="pt-BR" sz="4000" dirty="0">
              <a:latin typeface="Arial Nova" panose="020B05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1D6C60B-C11A-4740-A793-DB779024B51C}"/>
              </a:ext>
            </a:extLst>
          </p:cNvPr>
          <p:cNvSpPr txBox="1"/>
          <p:nvPr/>
        </p:nvSpPr>
        <p:spPr>
          <a:xfrm>
            <a:off x="814247" y="2480429"/>
            <a:ext cx="10737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NOMEADOS POR MEIO DO DECRETO 094/2021 DE 18/02/2021</a:t>
            </a:r>
          </a:p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PERÍODO – INDETERMINADO </a:t>
            </a:r>
          </a:p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Designados pelo Representante do Ente Federativo (Prefeito)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0096811A-48DF-0BFC-1CCA-E836575E4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281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AF188B7-930E-F5AF-7736-E5540ECE3901}"/>
              </a:ext>
            </a:extLst>
          </p:cNvPr>
          <p:cNvSpPr txBox="1"/>
          <p:nvPr/>
        </p:nvSpPr>
        <p:spPr>
          <a:xfrm>
            <a:off x="143690" y="4145279"/>
            <a:ext cx="10393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Marta Regiana Ribeiro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Fracaro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– Diretora Presidente</a:t>
            </a:r>
          </a:p>
          <a:p>
            <a:pPr algn="ctr"/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Maria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Gorette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Marca – Diretora Administrativa/Financeira</a:t>
            </a:r>
          </a:p>
          <a:p>
            <a:pPr algn="ctr"/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Alexandro de Marque – Diretor Previdenciário	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1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EF99FFD7-E07D-41A0-9A24-0F0A90111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2316477" y="1337753"/>
            <a:ext cx="831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NOSSO COMITÊ INVESTIMENTO</a:t>
            </a:r>
            <a:endParaRPr lang="pt-BR" sz="4000" dirty="0">
              <a:latin typeface="Arial Nova" panose="020B05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1D6C60B-C11A-4740-A793-DB779024B51C}"/>
              </a:ext>
            </a:extLst>
          </p:cNvPr>
          <p:cNvSpPr txBox="1"/>
          <p:nvPr/>
        </p:nvSpPr>
        <p:spPr>
          <a:xfrm>
            <a:off x="796830" y="2625232"/>
            <a:ext cx="10737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NOMEADOS POR MEIO DO DECRETO 571/2022 DE 01/11/2022</a:t>
            </a:r>
          </a:p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E DECRETO 143/2024 DE 22/03/2024</a:t>
            </a:r>
          </a:p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PERÍODO – 04 ANOS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0096811A-48DF-0BFC-1CCA-E836575E4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7" y="207670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AF188B7-930E-F5AF-7736-E5540ECE3901}"/>
              </a:ext>
            </a:extLst>
          </p:cNvPr>
          <p:cNvSpPr txBox="1"/>
          <p:nvPr/>
        </p:nvSpPr>
        <p:spPr>
          <a:xfrm>
            <a:off x="579117" y="3909602"/>
            <a:ext cx="9104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Carlos Alberto Franzes</a:t>
            </a:r>
          </a:p>
          <a:p>
            <a:pPr algn="ctr"/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Maria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Gorette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Marca</a:t>
            </a:r>
          </a:p>
          <a:p>
            <a:pPr algn="ctr"/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Sérgio Augusto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Mittmann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32" y="2625231"/>
            <a:ext cx="2906189" cy="290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33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EF99FFD7-E07D-41A0-9A24-0F0A90111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1" y="37517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NOSSO PESSOAL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1D6C60B-C11A-4740-A793-DB779024B51C}"/>
              </a:ext>
            </a:extLst>
          </p:cNvPr>
          <p:cNvSpPr txBox="1"/>
          <p:nvPr/>
        </p:nvSpPr>
        <p:spPr>
          <a:xfrm>
            <a:off x="2379896" y="1925354"/>
            <a:ext cx="78345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A Gestão de Pessoas do </a:t>
            </a:r>
            <a:r>
              <a:rPr lang="pt-BR" sz="2400" b="1" dirty="0">
                <a:solidFill>
                  <a:srgbClr val="324D9B"/>
                </a:solidFill>
                <a:latin typeface="Arial Nova" panose="020B0504020202020204" pitchFamily="34" charset="0"/>
              </a:rPr>
              <a:t>IPREMED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é voltada para desenvolver, treinar, capacitar, motivar e aperfeiçoar seus colaboradores, tendo como objetivo principal alinhar seus pilares à missão, visão e valores.</a:t>
            </a:r>
          </a:p>
          <a:p>
            <a:pPr algn="just"/>
            <a:endParaRPr lang="pt-BR" sz="24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pPr algn="just"/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Nosso quadro efetivo de pessoal conta atualmente com advogado, contador, analista previdenciário, qualificados, disponíveis de segunda a sexta para atendimento aos segurados e beneficiários.</a:t>
            </a:r>
          </a:p>
          <a:p>
            <a:pPr algn="just"/>
            <a:endParaRPr lang="pt-BR" sz="24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0096811A-48DF-0BFC-1CCA-E836575E4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13" y="227172"/>
            <a:ext cx="2453589" cy="110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06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80C8BA4-CA67-42CB-A8A4-152B4FB7B9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0DE0F3D-7300-4865-BA5B-879274A0CBED}"/>
              </a:ext>
            </a:extLst>
          </p:cNvPr>
          <p:cNvSpPr txBox="1"/>
          <p:nvPr/>
        </p:nvSpPr>
        <p:spPr>
          <a:xfrm>
            <a:off x="-1" y="8591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CANAL DE</a:t>
            </a:r>
            <a:r>
              <a:rPr lang="pt-BR" sz="4000" dirty="0">
                <a:solidFill>
                  <a:srgbClr val="FFF03E"/>
                </a:solidFill>
                <a:latin typeface="Arial Nova" panose="020B0504020202020204" pitchFamily="34" charset="0"/>
              </a:rPr>
              <a:t> </a:t>
            </a:r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COMUNICAÇÃO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1AEAAD0-7095-400E-8138-B09809E547AA}"/>
              </a:ext>
            </a:extLst>
          </p:cNvPr>
          <p:cNvSpPr txBox="1"/>
          <p:nvPr/>
        </p:nvSpPr>
        <p:spPr>
          <a:xfrm>
            <a:off x="645405" y="2243738"/>
            <a:ext cx="11160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O </a:t>
            </a:r>
            <a:r>
              <a:rPr lang="pt-BR" sz="2400" b="1" dirty="0">
                <a:solidFill>
                  <a:srgbClr val="324D9B"/>
                </a:solidFill>
                <a:latin typeface="Arial Nova" panose="020B0504020202020204" pitchFamily="34" charset="0"/>
              </a:rPr>
              <a:t>IPREMED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dispõe das melhores ferramentas de transmissão de informação,        	comunicação e transparência disponíveis no mercado.</a:t>
            </a:r>
          </a:p>
          <a:p>
            <a:pPr algn="ctr"/>
            <a:endParaRPr lang="pt-BR" sz="24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pPr algn="ctr"/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Conheça nosso Site: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5C5F71C-F5B5-46BC-A795-C284E6748E73}"/>
              </a:ext>
            </a:extLst>
          </p:cNvPr>
          <p:cNvSpPr txBox="1"/>
          <p:nvPr/>
        </p:nvSpPr>
        <p:spPr>
          <a:xfrm>
            <a:off x="1192320" y="4490108"/>
            <a:ext cx="9668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https://www.ipremed.com.br/</a:t>
            </a:r>
            <a:endParaRPr lang="pt-BR" sz="4400" dirty="0">
              <a:solidFill>
                <a:schemeClr val="accent1"/>
              </a:solidFill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5C592652-DC8F-6E6D-98D4-DDFF13E0B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5" y="181480"/>
            <a:ext cx="2453589" cy="110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99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>
            <a:extLst>
              <a:ext uri="{FF2B5EF4-FFF2-40B4-BE49-F238E27FC236}">
                <a16:creationId xmlns:a16="http://schemas.microsoft.com/office/drawing/2014/main" id="{5BBF2724-9363-4CB6-9678-E1AFEF440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755244"/>
            <a:ext cx="12192000" cy="6894859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2971803" y="587073"/>
            <a:ext cx="7509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Em nosso site vocês encontram: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570BAC8-6DAE-4614-A185-BCED4CF5595D}"/>
              </a:ext>
            </a:extLst>
          </p:cNvPr>
          <p:cNvSpPr txBox="1"/>
          <p:nvPr/>
        </p:nvSpPr>
        <p:spPr>
          <a:xfrm>
            <a:off x="4878603" y="1741990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Institucional;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F66570C-94AC-4563-B0B1-6424DBC761B1}"/>
              </a:ext>
            </a:extLst>
          </p:cNvPr>
          <p:cNvSpPr txBox="1"/>
          <p:nvPr/>
        </p:nvSpPr>
        <p:spPr>
          <a:xfrm>
            <a:off x="4878603" y="3891282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Educação Previdenciária;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A1A7E60-949F-4854-811D-8360B055D0A5}"/>
              </a:ext>
            </a:extLst>
          </p:cNvPr>
          <p:cNvSpPr txBox="1"/>
          <p:nvPr/>
        </p:nvSpPr>
        <p:spPr>
          <a:xfrm>
            <a:off x="4878603" y="3158480"/>
            <a:ext cx="513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Benefícios;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4251BFE-5731-4700-9FE1-F5B88749829F}"/>
              </a:ext>
            </a:extLst>
          </p:cNvPr>
          <p:cNvSpPr txBox="1"/>
          <p:nvPr/>
        </p:nvSpPr>
        <p:spPr>
          <a:xfrm>
            <a:off x="4878603" y="2446246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Governança Corporativa;</a:t>
            </a: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437AE471-1560-4D12-AE22-B73C1B1BF044}"/>
              </a:ext>
            </a:extLst>
          </p:cNvPr>
          <p:cNvSpPr/>
          <p:nvPr/>
        </p:nvSpPr>
        <p:spPr>
          <a:xfrm>
            <a:off x="4606092" y="195592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94F4B84B-6003-4A6E-A2F9-708447AB4FDE}"/>
              </a:ext>
            </a:extLst>
          </p:cNvPr>
          <p:cNvSpPr/>
          <p:nvPr/>
        </p:nvSpPr>
        <p:spPr>
          <a:xfrm>
            <a:off x="4183486" y="2640758"/>
            <a:ext cx="180000" cy="180000"/>
          </a:xfrm>
          <a:prstGeom prst="ellipse">
            <a:avLst/>
          </a:prstGeom>
          <a:solidFill>
            <a:srgbClr val="324D9B"/>
          </a:solidFill>
          <a:ln>
            <a:solidFill>
              <a:srgbClr val="0E6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EC25209D-20C7-4FCA-95C8-FB99C0273FAD}"/>
              </a:ext>
            </a:extLst>
          </p:cNvPr>
          <p:cNvSpPr/>
          <p:nvPr/>
        </p:nvSpPr>
        <p:spPr>
          <a:xfrm>
            <a:off x="4619596" y="264075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9B367DFC-4E3C-4019-9F53-2FC91FD03A6E}"/>
              </a:ext>
            </a:extLst>
          </p:cNvPr>
          <p:cNvSpPr/>
          <p:nvPr/>
        </p:nvSpPr>
        <p:spPr>
          <a:xfrm>
            <a:off x="3758948" y="3393112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391E9DC7-1194-4C97-84D6-3C0896BDBF63}"/>
              </a:ext>
            </a:extLst>
          </p:cNvPr>
          <p:cNvSpPr/>
          <p:nvPr/>
        </p:nvSpPr>
        <p:spPr>
          <a:xfrm>
            <a:off x="4195058" y="3393112"/>
            <a:ext cx="180000" cy="180000"/>
          </a:xfrm>
          <a:prstGeom prst="ellipse">
            <a:avLst/>
          </a:prstGeom>
          <a:solidFill>
            <a:srgbClr val="324D9B"/>
          </a:solidFill>
          <a:ln>
            <a:solidFill>
              <a:srgbClr val="0E6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17E382D6-BFC1-4E9D-94C4-588902E35F2C}"/>
              </a:ext>
            </a:extLst>
          </p:cNvPr>
          <p:cNvSpPr/>
          <p:nvPr/>
        </p:nvSpPr>
        <p:spPr>
          <a:xfrm>
            <a:off x="4631168" y="339311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3627FB12-4517-47E7-9CA7-2C1D4295E99B}"/>
              </a:ext>
            </a:extLst>
          </p:cNvPr>
          <p:cNvSpPr/>
          <p:nvPr/>
        </p:nvSpPr>
        <p:spPr>
          <a:xfrm>
            <a:off x="3766179" y="4116742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328687AA-B032-4A61-9117-23CC2DD1B192}"/>
              </a:ext>
            </a:extLst>
          </p:cNvPr>
          <p:cNvSpPr/>
          <p:nvPr/>
        </p:nvSpPr>
        <p:spPr>
          <a:xfrm>
            <a:off x="4196987" y="4112674"/>
            <a:ext cx="180000" cy="180000"/>
          </a:xfrm>
          <a:prstGeom prst="ellipse">
            <a:avLst/>
          </a:prstGeom>
          <a:solidFill>
            <a:srgbClr val="324D9B"/>
          </a:solidFill>
          <a:ln>
            <a:solidFill>
              <a:srgbClr val="0E6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2A0C3C68-5679-454C-9DD3-770D3E08B9DA}"/>
              </a:ext>
            </a:extLst>
          </p:cNvPr>
          <p:cNvSpPr/>
          <p:nvPr/>
        </p:nvSpPr>
        <p:spPr>
          <a:xfrm>
            <a:off x="4633097" y="411267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63A21096-1866-447C-9015-7B58F7F7F3DB}"/>
              </a:ext>
            </a:extLst>
          </p:cNvPr>
          <p:cNvSpPr/>
          <p:nvPr/>
        </p:nvSpPr>
        <p:spPr>
          <a:xfrm>
            <a:off x="3335371" y="412572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5898226-9100-44F2-BE17-198206D019A9}"/>
              </a:ext>
            </a:extLst>
          </p:cNvPr>
          <p:cNvSpPr txBox="1"/>
          <p:nvPr/>
        </p:nvSpPr>
        <p:spPr>
          <a:xfrm>
            <a:off x="4907805" y="4645432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Investimentos;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1C125ECA-2FAE-464E-B72F-A54E2EB6CC68}"/>
              </a:ext>
            </a:extLst>
          </p:cNvPr>
          <p:cNvSpPr/>
          <p:nvPr/>
        </p:nvSpPr>
        <p:spPr>
          <a:xfrm>
            <a:off x="3758948" y="483326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75DE3C9-2C5F-48CB-A2F0-A48F023EA67F}"/>
              </a:ext>
            </a:extLst>
          </p:cNvPr>
          <p:cNvSpPr/>
          <p:nvPr/>
        </p:nvSpPr>
        <p:spPr>
          <a:xfrm>
            <a:off x="4195058" y="4784204"/>
            <a:ext cx="180000" cy="180000"/>
          </a:xfrm>
          <a:prstGeom prst="ellipse">
            <a:avLst/>
          </a:prstGeom>
          <a:solidFill>
            <a:srgbClr val="324D9B"/>
          </a:solidFill>
          <a:ln>
            <a:solidFill>
              <a:srgbClr val="0E6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8798456-BA79-40A0-974F-6A21EBE4A234}"/>
              </a:ext>
            </a:extLst>
          </p:cNvPr>
          <p:cNvSpPr/>
          <p:nvPr/>
        </p:nvSpPr>
        <p:spPr>
          <a:xfrm>
            <a:off x="4618310" y="478420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38E224EC-F2EF-4C3D-ABCC-69E519999F44}"/>
              </a:ext>
            </a:extLst>
          </p:cNvPr>
          <p:cNvSpPr/>
          <p:nvPr/>
        </p:nvSpPr>
        <p:spPr>
          <a:xfrm>
            <a:off x="3312575" y="483065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D96A9DD9-E511-4B95-8961-D1B91592EEBB}"/>
              </a:ext>
            </a:extLst>
          </p:cNvPr>
          <p:cNvSpPr/>
          <p:nvPr/>
        </p:nvSpPr>
        <p:spPr>
          <a:xfrm>
            <a:off x="2881803" y="4830655"/>
            <a:ext cx="180000" cy="180000"/>
          </a:xfrm>
          <a:prstGeom prst="ellipse">
            <a:avLst/>
          </a:prstGeom>
          <a:solidFill>
            <a:srgbClr val="324D9B"/>
          </a:solidFill>
          <a:ln>
            <a:solidFill>
              <a:srgbClr val="0E6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7C730382-ADCB-7368-DE70-01B555B97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5" y="176089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1D263297-E9B1-D0A8-5DB6-DE3DE9AEE5CB}"/>
              </a:ext>
            </a:extLst>
          </p:cNvPr>
          <p:cNvSpPr/>
          <p:nvPr/>
        </p:nvSpPr>
        <p:spPr>
          <a:xfrm>
            <a:off x="4637304" y="558126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C586DD3-55E2-08F4-AEF7-FF5DBEB5DA89}"/>
              </a:ext>
            </a:extLst>
          </p:cNvPr>
          <p:cNvSpPr/>
          <p:nvPr/>
        </p:nvSpPr>
        <p:spPr>
          <a:xfrm>
            <a:off x="4219496" y="5581265"/>
            <a:ext cx="180000" cy="180000"/>
          </a:xfrm>
          <a:prstGeom prst="ellipse">
            <a:avLst/>
          </a:prstGeom>
          <a:solidFill>
            <a:srgbClr val="324D9B"/>
          </a:solidFill>
          <a:ln>
            <a:solidFill>
              <a:srgbClr val="0E6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ACC824E-4293-F268-FE90-829BF7FE6DAA}"/>
              </a:ext>
            </a:extLst>
          </p:cNvPr>
          <p:cNvSpPr/>
          <p:nvPr/>
        </p:nvSpPr>
        <p:spPr>
          <a:xfrm>
            <a:off x="3794939" y="5585190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38D4FB8-C0C7-90C0-2AE1-34F610B5E5B0}"/>
              </a:ext>
            </a:extLst>
          </p:cNvPr>
          <p:cNvSpPr/>
          <p:nvPr/>
        </p:nvSpPr>
        <p:spPr>
          <a:xfrm>
            <a:off x="3354200" y="557743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D91893B-1CCC-ACF6-E826-69355E009125}"/>
              </a:ext>
            </a:extLst>
          </p:cNvPr>
          <p:cNvSpPr/>
          <p:nvPr/>
        </p:nvSpPr>
        <p:spPr>
          <a:xfrm>
            <a:off x="2895606" y="5560053"/>
            <a:ext cx="180000" cy="180000"/>
          </a:xfrm>
          <a:prstGeom prst="ellipse">
            <a:avLst/>
          </a:prstGeom>
          <a:solidFill>
            <a:srgbClr val="324D9B"/>
          </a:solidFill>
          <a:ln>
            <a:solidFill>
              <a:srgbClr val="0E6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030648A-1737-779C-A96F-6D4AF4CC83E6}"/>
              </a:ext>
            </a:extLst>
          </p:cNvPr>
          <p:cNvSpPr/>
          <p:nvPr/>
        </p:nvSpPr>
        <p:spPr>
          <a:xfrm>
            <a:off x="2462995" y="5560053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8913AE5-F66C-5ACF-F1CB-E5C533769314}"/>
              </a:ext>
            </a:extLst>
          </p:cNvPr>
          <p:cNvSpPr txBox="1"/>
          <p:nvPr/>
        </p:nvSpPr>
        <p:spPr>
          <a:xfrm>
            <a:off x="4907805" y="5357666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Controle Social;</a:t>
            </a:r>
          </a:p>
        </p:txBody>
      </p:sp>
    </p:spTree>
    <p:extLst>
      <p:ext uri="{BB962C8B-B14F-4D97-AF65-F5344CB8AC3E}">
        <p14:creationId xmlns:p14="http://schemas.microsoft.com/office/powerpoint/2010/main" val="2981575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9B8198E-A9D0-42E2-8321-C59142E76D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-18430"/>
            <a:ext cx="12192000" cy="6894859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0" y="2459504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324D9B"/>
                </a:solidFill>
                <a:latin typeface="Arial Nova" panose="020B0504020202020204" pitchFamily="34" charset="0"/>
              </a:rPr>
              <a:t>RESULTADOS</a:t>
            </a:r>
          </a:p>
          <a:p>
            <a:pPr algn="ctr"/>
            <a:r>
              <a:rPr lang="pt-BR" sz="6000" dirty="0">
                <a:solidFill>
                  <a:srgbClr val="324D9B"/>
                </a:solidFill>
                <a:latin typeface="Arial Nova" panose="020B0504020202020204" pitchFamily="34" charset="0"/>
              </a:rPr>
              <a:t>GERAIS</a:t>
            </a:r>
          </a:p>
          <a:p>
            <a:pPr algn="ctr"/>
            <a:r>
              <a:rPr lang="pt-BR" sz="2000" dirty="0">
                <a:solidFill>
                  <a:srgbClr val="324D9B"/>
                </a:solidFill>
                <a:latin typeface="Arial Nova" panose="020B0504020202020204" pitchFamily="34" charset="0"/>
              </a:rPr>
              <a:t>(Fonte – Avaliação Atuarial)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41D157BD-DDA6-988E-1B3A-638E45D61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0" y="242350"/>
            <a:ext cx="2453589" cy="110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319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84F395A3-51A3-4FC3-9F9A-EF334CD385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142085" y="109921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DADOS DOS SEGURADOS</a:t>
            </a:r>
          </a:p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Quantidade</a:t>
            </a:r>
          </a:p>
        </p:txBody>
      </p:sp>
      <p:graphicFrame>
        <p:nvGraphicFramePr>
          <p:cNvPr id="10" name="Tabela 3">
            <a:extLst>
              <a:ext uri="{FF2B5EF4-FFF2-40B4-BE49-F238E27FC236}">
                <a16:creationId xmlns:a16="http://schemas.microsoft.com/office/drawing/2014/main" id="{1CD449B4-423F-499F-A8A8-FA0BA03B5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20838"/>
              </p:ext>
            </p:extLst>
          </p:nvPr>
        </p:nvGraphicFramePr>
        <p:xfrm>
          <a:off x="2316000" y="2682240"/>
          <a:ext cx="7560000" cy="201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90000">
                  <a:extLst>
                    <a:ext uri="{9D8B030D-6E8A-4147-A177-3AD203B41FA5}">
                      <a16:colId xmlns:a16="http://schemas.microsoft.com/office/drawing/2014/main" val="1558328824"/>
                    </a:ext>
                  </a:extLst>
                </a:gridCol>
                <a:gridCol w="1890000">
                  <a:extLst>
                    <a:ext uri="{9D8B030D-6E8A-4147-A177-3AD203B41FA5}">
                      <a16:colId xmlns:a16="http://schemas.microsoft.com/office/drawing/2014/main" val="461651563"/>
                    </a:ext>
                  </a:extLst>
                </a:gridCol>
                <a:gridCol w="1890000">
                  <a:extLst>
                    <a:ext uri="{9D8B030D-6E8A-4147-A177-3AD203B41FA5}">
                      <a16:colId xmlns:a16="http://schemas.microsoft.com/office/drawing/2014/main" val="3146809944"/>
                    </a:ext>
                  </a:extLst>
                </a:gridCol>
                <a:gridCol w="1890000">
                  <a:extLst>
                    <a:ext uri="{9D8B030D-6E8A-4147-A177-3AD203B41FA5}">
                      <a16:colId xmlns:a16="http://schemas.microsoft.com/office/drawing/2014/main" val="2639421234"/>
                    </a:ext>
                  </a:extLst>
                </a:gridCol>
              </a:tblGrid>
              <a:tr h="263856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Exercícios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Aposentados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Pensionistas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Ativos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029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2021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367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56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960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8947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451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64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1188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03402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1143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154482"/>
                  </a:ext>
                </a:extLst>
              </a:tr>
            </a:tbl>
          </a:graphicData>
        </a:graphic>
      </p:graphicFrame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DB0C891F-CE0E-F21D-4E87-88F986BB8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5" y="176089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8D44B5-0722-0E87-CE7A-B500566CBBE9}"/>
              </a:ext>
            </a:extLst>
          </p:cNvPr>
          <p:cNvSpPr txBox="1"/>
          <p:nvPr/>
        </p:nvSpPr>
        <p:spPr>
          <a:xfrm>
            <a:off x="2030614" y="4838071"/>
            <a:ext cx="966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1"/>
                </a:solidFill>
              </a:rPr>
              <a:t>Somatório das informações do plano previdenciário e financeiro</a:t>
            </a:r>
          </a:p>
        </p:txBody>
      </p:sp>
    </p:spTree>
    <p:extLst>
      <p:ext uri="{BB962C8B-B14F-4D97-AF65-F5344CB8AC3E}">
        <p14:creationId xmlns:p14="http://schemas.microsoft.com/office/powerpoint/2010/main" val="1664740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84F395A3-51A3-4FC3-9F9A-EF334CD385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142085" y="109921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VARIAÇÃO DOS SEGURADOS</a:t>
            </a:r>
          </a:p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Quantidade</a:t>
            </a:r>
          </a:p>
        </p:txBody>
      </p:sp>
      <p:graphicFrame>
        <p:nvGraphicFramePr>
          <p:cNvPr id="10" name="Tabela 3">
            <a:extLst>
              <a:ext uri="{FF2B5EF4-FFF2-40B4-BE49-F238E27FC236}">
                <a16:creationId xmlns:a16="http://schemas.microsoft.com/office/drawing/2014/main" id="{1CD449B4-423F-499F-A8A8-FA0BA03B5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235077"/>
              </p:ext>
            </p:extLst>
          </p:nvPr>
        </p:nvGraphicFramePr>
        <p:xfrm>
          <a:off x="2316000" y="2682240"/>
          <a:ext cx="7560000" cy="97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90000">
                  <a:extLst>
                    <a:ext uri="{9D8B030D-6E8A-4147-A177-3AD203B41FA5}">
                      <a16:colId xmlns:a16="http://schemas.microsoft.com/office/drawing/2014/main" val="1558328824"/>
                    </a:ext>
                  </a:extLst>
                </a:gridCol>
                <a:gridCol w="1890000">
                  <a:extLst>
                    <a:ext uri="{9D8B030D-6E8A-4147-A177-3AD203B41FA5}">
                      <a16:colId xmlns:a16="http://schemas.microsoft.com/office/drawing/2014/main" val="461651563"/>
                    </a:ext>
                  </a:extLst>
                </a:gridCol>
                <a:gridCol w="1890000">
                  <a:extLst>
                    <a:ext uri="{9D8B030D-6E8A-4147-A177-3AD203B41FA5}">
                      <a16:colId xmlns:a16="http://schemas.microsoft.com/office/drawing/2014/main" val="3146809944"/>
                    </a:ext>
                  </a:extLst>
                </a:gridCol>
                <a:gridCol w="1890000">
                  <a:extLst>
                    <a:ext uri="{9D8B030D-6E8A-4147-A177-3AD203B41FA5}">
                      <a16:colId xmlns:a16="http://schemas.microsoft.com/office/drawing/2014/main" val="2639421234"/>
                    </a:ext>
                  </a:extLst>
                </a:gridCol>
              </a:tblGrid>
              <a:tr h="263856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Exercícios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Aposentados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Pensionistas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Ativos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02962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2022/2023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-02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45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034029"/>
                  </a:ext>
                </a:extLst>
              </a:tr>
            </a:tbl>
          </a:graphicData>
        </a:graphic>
      </p:graphicFrame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DB0C891F-CE0E-F21D-4E87-88F986BB8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5" y="176089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8D44B5-0722-0E87-CE7A-B500566CBBE9}"/>
              </a:ext>
            </a:extLst>
          </p:cNvPr>
          <p:cNvSpPr txBox="1"/>
          <p:nvPr/>
        </p:nvSpPr>
        <p:spPr>
          <a:xfrm>
            <a:off x="2030614" y="4838071"/>
            <a:ext cx="966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1"/>
                </a:solidFill>
              </a:rPr>
              <a:t>Somatório das informações do plano previdenciário e financeiro</a:t>
            </a:r>
          </a:p>
        </p:txBody>
      </p:sp>
    </p:spTree>
    <p:extLst>
      <p:ext uri="{BB962C8B-B14F-4D97-AF65-F5344CB8AC3E}">
        <p14:creationId xmlns:p14="http://schemas.microsoft.com/office/powerpoint/2010/main" val="3905585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84F395A3-51A3-4FC3-9F9A-EF334CD385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142085" y="109921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DADOS DOS SEGURADOS</a:t>
            </a:r>
          </a:p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Folha Mensal e Remuneração Média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DB0C891F-CE0E-F21D-4E87-88F986BB8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5" y="176089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8D44B5-0722-0E87-CE7A-B500566CBBE9}"/>
              </a:ext>
            </a:extLst>
          </p:cNvPr>
          <p:cNvSpPr txBox="1"/>
          <p:nvPr/>
        </p:nvSpPr>
        <p:spPr>
          <a:xfrm>
            <a:off x="2030614" y="4838071"/>
            <a:ext cx="966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1"/>
                </a:solidFill>
              </a:rPr>
              <a:t>Somatório das informações do plano previdenciário e financeiro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F9EACDC-3B71-8FFF-9345-AE160F60E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914727"/>
              </p:ext>
            </p:extLst>
          </p:nvPr>
        </p:nvGraphicFramePr>
        <p:xfrm>
          <a:off x="975360" y="2732797"/>
          <a:ext cx="1037191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383">
                  <a:extLst>
                    <a:ext uri="{9D8B030D-6E8A-4147-A177-3AD203B41FA5}">
                      <a16:colId xmlns:a16="http://schemas.microsoft.com/office/drawing/2014/main" val="2065905650"/>
                    </a:ext>
                  </a:extLst>
                </a:gridCol>
                <a:gridCol w="2074383">
                  <a:extLst>
                    <a:ext uri="{9D8B030D-6E8A-4147-A177-3AD203B41FA5}">
                      <a16:colId xmlns:a16="http://schemas.microsoft.com/office/drawing/2014/main" val="2994981381"/>
                    </a:ext>
                  </a:extLst>
                </a:gridCol>
                <a:gridCol w="1459554">
                  <a:extLst>
                    <a:ext uri="{9D8B030D-6E8A-4147-A177-3AD203B41FA5}">
                      <a16:colId xmlns:a16="http://schemas.microsoft.com/office/drawing/2014/main" val="1327106588"/>
                    </a:ext>
                  </a:extLst>
                </a:gridCol>
                <a:gridCol w="2211977">
                  <a:extLst>
                    <a:ext uri="{9D8B030D-6E8A-4147-A177-3AD203B41FA5}">
                      <a16:colId xmlns:a16="http://schemas.microsoft.com/office/drawing/2014/main" val="4241027456"/>
                    </a:ext>
                  </a:extLst>
                </a:gridCol>
                <a:gridCol w="2551618">
                  <a:extLst>
                    <a:ext uri="{9D8B030D-6E8A-4147-A177-3AD203B41FA5}">
                      <a16:colId xmlns:a16="http://schemas.microsoft.com/office/drawing/2014/main" val="14459500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Discriminação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Folha Mensal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Quantidade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Rem. Média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Folha Anual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425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Servidores 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5.124.446,95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9.322,22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66.617.810,35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8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Aposentados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2.591.789,43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9.727,23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33.693.262,59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007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Pensões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165.410,21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4.719,65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/>
                        <a:t>2.150.332,73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194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/>
                        <a:t>7.881.646,59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1.686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/>
                        <a:t>23.769,10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/>
                        <a:t>102.461.405,67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152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796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AB367FE-29E2-4D71-A064-30F821665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0"/>
            <a:ext cx="12192000" cy="6894859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0" y="245950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324D9B"/>
                </a:solidFill>
                <a:latin typeface="Arial Nova" panose="020B0504020202020204" pitchFamily="34" charset="0"/>
              </a:rPr>
              <a:t>AVALIAÇÃO ATUARIAL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2FF84400-3DF1-B709-9A60-59BF7AD27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98" y="128772"/>
            <a:ext cx="2453589" cy="110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65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83DE3F52-1F05-4735-A897-CDD478989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8A896F8-CEB7-4FE8-8DF4-1B9557DC4B9E}"/>
              </a:ext>
            </a:extLst>
          </p:cNvPr>
          <p:cNvSpPr/>
          <p:nvPr/>
        </p:nvSpPr>
        <p:spPr>
          <a:xfrm>
            <a:off x="17119" y="1200639"/>
            <a:ext cx="12192000" cy="5014451"/>
          </a:xfrm>
          <a:prstGeom prst="rect">
            <a:avLst/>
          </a:prstGeom>
          <a:solidFill>
            <a:srgbClr val="324D9B">
              <a:alpha val="50000"/>
            </a:srgbClr>
          </a:solidFill>
          <a:ln>
            <a:solidFill>
              <a:srgbClr val="324D9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D4CF7CB-1E41-4F5A-9683-C724E31CB9B2}"/>
              </a:ext>
            </a:extLst>
          </p:cNvPr>
          <p:cNvSpPr txBox="1"/>
          <p:nvPr/>
        </p:nvSpPr>
        <p:spPr>
          <a:xfrm>
            <a:off x="125806" y="1527894"/>
            <a:ext cx="5751871" cy="400110"/>
          </a:xfrm>
          <a:prstGeom prst="rect">
            <a:avLst/>
          </a:prstGeom>
          <a:solidFill>
            <a:srgbClr val="324D9B"/>
          </a:solidFill>
          <a:ln>
            <a:solidFill>
              <a:srgbClr val="324D9B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Maria </a:t>
            </a:r>
            <a:r>
              <a:rPr lang="pt-BR" sz="2000" b="1" dirty="0" err="1">
                <a:solidFill>
                  <a:schemeClr val="bg1"/>
                </a:solidFill>
              </a:rPr>
              <a:t>Gorette</a:t>
            </a:r>
            <a:r>
              <a:rPr lang="pt-BR" sz="2000" b="1" dirty="0">
                <a:solidFill>
                  <a:schemeClr val="bg1"/>
                </a:solidFill>
              </a:rPr>
              <a:t> Marca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9FF2A2E-0731-4E4B-8A2C-E6A689D7566B}"/>
              </a:ext>
            </a:extLst>
          </p:cNvPr>
          <p:cNvSpPr txBox="1"/>
          <p:nvPr/>
        </p:nvSpPr>
        <p:spPr>
          <a:xfrm>
            <a:off x="109478" y="1844935"/>
            <a:ext cx="364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Diretora Administrativa e Financeira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11AF7BC-A69F-4427-BF48-EF73A91FA151}"/>
              </a:ext>
            </a:extLst>
          </p:cNvPr>
          <p:cNvSpPr/>
          <p:nvPr/>
        </p:nvSpPr>
        <p:spPr>
          <a:xfrm>
            <a:off x="7374194" y="1200639"/>
            <a:ext cx="4817806" cy="50053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324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032114D-6E9E-4755-B5A2-E4918C2431B5}"/>
              </a:ext>
            </a:extLst>
          </p:cNvPr>
          <p:cNvSpPr txBox="1"/>
          <p:nvPr/>
        </p:nvSpPr>
        <p:spPr>
          <a:xfrm>
            <a:off x="143630" y="2153463"/>
            <a:ext cx="5716222" cy="1815882"/>
          </a:xfrm>
          <a:prstGeom prst="rect">
            <a:avLst/>
          </a:prstGeom>
          <a:solidFill>
            <a:srgbClr val="324D9B"/>
          </a:solidFill>
          <a:ln>
            <a:solidFill>
              <a:srgbClr val="324D9B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G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raduada em Ciência</a:t>
            </a: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 Contábeis; 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Tecnóloga em Gestão Pública;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MBA em Administração Pública e Gerência de Cidades;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Atuação em órgão Público há 34 anos;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Atuando em Matéria Previdenciária há 19 anos;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Certificação Profissional CGRPPS - Instituto </a:t>
            </a:r>
            <a:r>
              <a:rPr lang="pt-BR" sz="16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Totum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(Dirigente e Gestora de Recursos)</a:t>
            </a:r>
            <a:endParaRPr lang="pt-BR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62239318-36C3-5CB8-1B07-EF85CCA5A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4" y="63562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671F439-C89D-0140-0E93-FC9A4F55BA14}"/>
              </a:ext>
            </a:extLst>
          </p:cNvPr>
          <p:cNvSpPr txBox="1"/>
          <p:nvPr/>
        </p:nvSpPr>
        <p:spPr>
          <a:xfrm>
            <a:off x="6272464" y="1527894"/>
            <a:ext cx="5902418" cy="400110"/>
          </a:xfrm>
          <a:prstGeom prst="rect">
            <a:avLst/>
          </a:prstGeom>
          <a:solidFill>
            <a:srgbClr val="324D9B"/>
          </a:solidFill>
          <a:ln>
            <a:solidFill>
              <a:srgbClr val="324D9B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sz="2000" dirty="0"/>
              <a:t>Alexandro de Marque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AA325B-FF4F-BC93-1FA8-26525D464694}"/>
              </a:ext>
            </a:extLst>
          </p:cNvPr>
          <p:cNvSpPr txBox="1"/>
          <p:nvPr/>
        </p:nvSpPr>
        <p:spPr>
          <a:xfrm>
            <a:off x="6307923" y="1857678"/>
            <a:ext cx="364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Diretor  Previdenciário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724EEA-B0BC-F0D7-C9B0-9A78E5B6A72F}"/>
              </a:ext>
            </a:extLst>
          </p:cNvPr>
          <p:cNvSpPr txBox="1"/>
          <p:nvPr/>
        </p:nvSpPr>
        <p:spPr>
          <a:xfrm>
            <a:off x="6272463" y="2154190"/>
            <a:ext cx="5866769" cy="1877437"/>
          </a:xfrm>
          <a:prstGeom prst="rect">
            <a:avLst/>
          </a:prstGeom>
          <a:solidFill>
            <a:srgbClr val="324D9B"/>
          </a:solidFill>
          <a:ln>
            <a:solidFill>
              <a:srgbClr val="324D9B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Graduado em Ciências Econômicas;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MBA em Administração Pública e Gerência de Cidades;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27 anos atuando no serviço público;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7 anos atuando em matéria Previdenciária;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Certificação Profissional CGRPPS – Instituto </a:t>
            </a:r>
            <a:r>
              <a:rPr lang="pt-BR" sz="1600" dirty="0" err="1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Totum</a:t>
            </a:r>
            <a:r>
              <a:rPr lang="pt-BR" sz="1600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;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</a:rPr>
              <a:t>Membro da Diretoria da Associação Paranaense das Entidades Previdenciárias do Estado e dos Municípios.</a:t>
            </a:r>
            <a:endParaRPr lang="pt-BR" sz="1600" dirty="0">
              <a:solidFill>
                <a:schemeClr val="bg1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671F439-C89D-0140-0E93-FC9A4F55BA14}"/>
              </a:ext>
            </a:extLst>
          </p:cNvPr>
          <p:cNvSpPr txBox="1"/>
          <p:nvPr/>
        </p:nvSpPr>
        <p:spPr>
          <a:xfrm>
            <a:off x="2554653" y="4082553"/>
            <a:ext cx="5902418" cy="400110"/>
          </a:xfrm>
          <a:prstGeom prst="rect">
            <a:avLst/>
          </a:prstGeom>
          <a:solidFill>
            <a:srgbClr val="324D9B"/>
          </a:solidFill>
          <a:ln>
            <a:solidFill>
              <a:srgbClr val="324D9B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sz="2000" dirty="0"/>
              <a:t>Marta </a:t>
            </a:r>
            <a:r>
              <a:rPr lang="pt-BR" sz="2000" dirty="0" err="1"/>
              <a:t>Regiana</a:t>
            </a:r>
            <a:r>
              <a:rPr lang="pt-BR" sz="2000" dirty="0"/>
              <a:t> Ribeiro </a:t>
            </a:r>
            <a:r>
              <a:rPr lang="pt-BR" sz="2000" dirty="0" err="1"/>
              <a:t>Fracaro</a:t>
            </a:r>
            <a:endParaRPr lang="pt-BR" sz="20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DAA325B-FF4F-BC93-1FA8-26525D464694}"/>
              </a:ext>
            </a:extLst>
          </p:cNvPr>
          <p:cNvSpPr txBox="1"/>
          <p:nvPr/>
        </p:nvSpPr>
        <p:spPr>
          <a:xfrm>
            <a:off x="2554653" y="4488987"/>
            <a:ext cx="364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Diretora Presidente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032114D-6E9E-4755-B5A2-E4918C2431B5}"/>
              </a:ext>
            </a:extLst>
          </p:cNvPr>
          <p:cNvSpPr txBox="1"/>
          <p:nvPr/>
        </p:nvSpPr>
        <p:spPr>
          <a:xfrm>
            <a:off x="2554653" y="4821032"/>
            <a:ext cx="5716222" cy="1815882"/>
          </a:xfrm>
          <a:prstGeom prst="rect">
            <a:avLst/>
          </a:prstGeom>
          <a:solidFill>
            <a:srgbClr val="324D9B"/>
          </a:solidFill>
          <a:ln>
            <a:solidFill>
              <a:srgbClr val="324D9B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G</a:t>
            </a:r>
            <a:r>
              <a:rPr lang="pt-BR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raduada em Ciência</a:t>
            </a: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 Contábeis;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Secretária de Finanças 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 anos atuando em Órgão Público;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 anos atuando em matéria previdenciária;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Mais de </a:t>
            </a:r>
            <a:r>
              <a:rPr lang="pt-BR" sz="160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20 anos atuando </a:t>
            </a:r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na área de contabilidade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Certificação Profissional CGRPPS – Instituto </a:t>
            </a:r>
            <a:r>
              <a:rPr lang="pt-BR" sz="1600" dirty="0" err="1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Totum</a:t>
            </a:r>
            <a:r>
              <a:rPr lang="pt-BR" sz="1600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;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257" y="3562647"/>
            <a:ext cx="2734739" cy="273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2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D6741D2-4A49-45A7-86F4-F9E5C95F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" y="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1788284" y="1425750"/>
            <a:ext cx="923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OBJETIVO DA AVALIAÇÃO ATUARIAL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1D6C60B-C11A-4740-A793-DB779024B51C}"/>
              </a:ext>
            </a:extLst>
          </p:cNvPr>
          <p:cNvSpPr txBox="1"/>
          <p:nvPr/>
        </p:nvSpPr>
        <p:spPr>
          <a:xfrm>
            <a:off x="1667674" y="2653847"/>
            <a:ext cx="89935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“Documento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elaborado por atuário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, em conformidade com as bases técnicas estabelecidas para o plano de benefícios do RPPS, que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caracteriza a população segurada e a base cadastral utilizada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, discrimina os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encargos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, estima os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recursos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necessários e as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alíquotas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de contribuição normal e suplementar do plano de custeio de equilíbrio para todos os benefícios do plano, que apresenta os montantes dos fundos de natureza atuarial, das reservas técnicas e provisões matemáticas a contabilizar, o fluxo atuarial e as projeções atuariais exigidas pela legislação pertinente e que contem parecer atuarial conclusivo relativo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à solvência e liquidez do plano de benefícios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.”</a:t>
            </a:r>
          </a:p>
          <a:p>
            <a:pPr algn="just"/>
            <a:endParaRPr lang="pt-BR" sz="20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76478E01-E5A7-4550-626A-E89CF392F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2" y="162385"/>
            <a:ext cx="2453589" cy="110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679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D6741D2-4A49-45A7-86F4-F9E5C95F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-199244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1750184" y="1154211"/>
            <a:ext cx="923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SEGREGAÇÃO DE MASSAS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76478E01-E5A7-4550-626A-E89CF392F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2" y="162385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65AE14D6-871B-FCBF-6399-C867D2427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616" y="2098880"/>
            <a:ext cx="99572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De acordo com a Lei Municipal n.º 81/2005 foi definida a segregação de massas para o Regime Próprio de Previdência Social da Prefeitura Municipal de MEDIANEIRA PR, em dois grupos, onde 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Plano Financeiro</a:t>
            </a:r>
            <a:r>
              <a:rPr lang="pt-BR" dirty="0">
                <a:latin typeface="Arial" pitchFamily="34" charset="0"/>
                <a:cs typeface="Arial" pitchFamily="34" charset="0"/>
              </a:rPr>
              <a:t> contempla todos os servidores ativos que tenham sido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admitidos até 29/10/2005</a:t>
            </a:r>
            <a:r>
              <a:rPr lang="pt-BR" dirty="0">
                <a:latin typeface="Arial" pitchFamily="34" charset="0"/>
                <a:cs typeface="Arial" pitchFamily="34" charset="0"/>
              </a:rPr>
              <a:t>, e os inativos e pensionistas até aquela data. E 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Plano Previdenciário</a:t>
            </a:r>
            <a:r>
              <a:rPr lang="pt-BR" dirty="0">
                <a:latin typeface="Arial" pitchFamily="34" charset="0"/>
                <a:cs typeface="Arial" pitchFamily="34" charset="0"/>
              </a:rPr>
              <a:t> o qual é composto pelos servidores ativos que tenham sido admitidos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após a data de 30/10/2005 </a:t>
            </a:r>
            <a:r>
              <a:rPr lang="pt-BR" dirty="0">
                <a:latin typeface="Arial" pitchFamily="34" charset="0"/>
                <a:cs typeface="Arial" pitchFamily="34" charset="0"/>
              </a:rPr>
              <a:t>e inativos e pensionistas oriundos desses servidores ativos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plano financeiro </a:t>
            </a:r>
            <a:r>
              <a:rPr lang="pt-BR" dirty="0">
                <a:latin typeface="Arial" pitchFamily="34" charset="0"/>
                <a:cs typeface="Arial" pitchFamily="34" charset="0"/>
              </a:rPr>
              <a:t>é um grupo fechado a novas entradas e tendera a extinção. Sendo que toda a arrecadação tem a função principal de cobrir as despesas correntes, não havendo necessidade de se formar reservas.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plano previdenciário</a:t>
            </a:r>
            <a:r>
              <a:rPr lang="pt-BR" dirty="0">
                <a:latin typeface="Arial" pitchFamily="34" charset="0"/>
                <a:cs typeface="Arial" pitchFamily="34" charset="0"/>
              </a:rPr>
              <a:t>, tem como objetivo principal o regime financeiro de capitalização onde a rentabilidade das reservas somadas as contribuições serão suficientes para cobrir as despesas previdenciárias deste grupo.</a:t>
            </a:r>
          </a:p>
        </p:txBody>
      </p:sp>
    </p:spTree>
    <p:extLst>
      <p:ext uri="{BB962C8B-B14F-4D97-AF65-F5344CB8AC3E}">
        <p14:creationId xmlns:p14="http://schemas.microsoft.com/office/powerpoint/2010/main" val="1261194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D6741D2-4A49-45A7-86F4-F9E5C95F3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-199244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1837872" y="740277"/>
            <a:ext cx="923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ALÍQUOTAS VIGENTES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76478E01-E5A7-4550-626A-E89CF392F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2" y="162385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65AE14D6-871B-FCBF-6399-C867D2427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891" y="1845761"/>
            <a:ext cx="99572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plano financeiro </a:t>
            </a:r>
            <a:r>
              <a:rPr lang="pt-BR" dirty="0">
                <a:latin typeface="Arial" pitchFamily="34" charset="0"/>
                <a:cs typeface="Arial" pitchFamily="34" charset="0"/>
              </a:rPr>
              <a:t>é um grupo fechado a novas entradas e tendera a extinção. Sendo que toda a arrecadação tem a função principal de cobrir as despesas correntes, não havendo necessidade de se formar reservas.</a:t>
            </a:r>
          </a:p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Contribuição Servidor – 14% </a:t>
            </a:r>
          </a:p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Contribuição Patronal – 28%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plano previdenciário</a:t>
            </a:r>
            <a:r>
              <a:rPr lang="pt-BR" dirty="0">
                <a:latin typeface="Arial" pitchFamily="34" charset="0"/>
                <a:cs typeface="Arial" pitchFamily="34" charset="0"/>
              </a:rPr>
              <a:t>, tem como objetivo principal o regime financeiro de capitalização onde a rentabilidade das reservas somadas as contribuições serão suficientes para cobrir as despesas previdenciárias deste grupo.</a:t>
            </a:r>
          </a:p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Contribuição Servidor – 14%</a:t>
            </a:r>
          </a:p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Contribuição Patronal – 14%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36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3EA9034D-4E68-4D6D-9A5A-8719F6415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-36859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0" y="36091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RESULTADOS ATUARIAIS</a:t>
            </a:r>
          </a:p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31/12/2023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B4C1CC1F-DE8F-B3D5-701E-1032F59A4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2" y="162385"/>
            <a:ext cx="2453589" cy="11009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C6704D31-1106-AB75-E2AE-48C37A5A6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563733"/>
              </p:ext>
            </p:extLst>
          </p:nvPr>
        </p:nvGraphicFramePr>
        <p:xfrm>
          <a:off x="1008697" y="1684355"/>
          <a:ext cx="1029652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263">
                  <a:extLst>
                    <a:ext uri="{9D8B030D-6E8A-4147-A177-3AD203B41FA5}">
                      <a16:colId xmlns:a16="http://schemas.microsoft.com/office/drawing/2014/main" val="2446138026"/>
                    </a:ext>
                  </a:extLst>
                </a:gridCol>
                <a:gridCol w="5148263">
                  <a:extLst>
                    <a:ext uri="{9D8B030D-6E8A-4147-A177-3AD203B41FA5}">
                      <a16:colId xmlns:a16="http://schemas.microsoft.com/office/drawing/2014/main" val="3545341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EXERCÍCIO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VALOR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06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163.845.438,36 – CEF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817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166.466.643,12 - CEF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377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660.463.816,20 - CEF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397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698.879.104,92 – CEF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1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741.687.712,29 - CEF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372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315.480.097,56 - ACTUARY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793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368.789.321,71 – ACTUARY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977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398.338.783,45 – ACTUARY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85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439.298.120,63 – RPREV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84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524.594.485,98 - RPREV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003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070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3EA9034D-4E68-4D6D-9A5A-8719F6415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-36859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0" y="105464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RESULTADOS ATUARIAIS</a:t>
            </a:r>
          </a:p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31/12/2023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B4C1CC1F-DE8F-B3D5-701E-1032F59A4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2" y="162385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DB9C950-31C4-DEB2-FFF5-636CE60866B2}"/>
              </a:ext>
            </a:extLst>
          </p:cNvPr>
          <p:cNvSpPr txBox="1"/>
          <p:nvPr/>
        </p:nvSpPr>
        <p:spPr>
          <a:xfrm>
            <a:off x="1876424" y="2625740"/>
            <a:ext cx="94202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EXISTÊNCIA DE DÉFICIT ATUARIAL </a:t>
            </a:r>
            <a:r>
              <a:rPr lang="pt-BR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 SIGNIFICA </a:t>
            </a:r>
            <a:r>
              <a:rPr lang="pt-BR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A ENTIDADE ESTEJA COM PROBLEMA FINANCEIRO OU DE CAIXA. APENAS APONTA QUE, A LONGO PRAZO, </a:t>
            </a:r>
            <a:r>
              <a:rPr lang="pt-BR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PODE HAVER </a:t>
            </a:r>
            <a:r>
              <a:rPr lang="pt-BR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DIFICULDADE EM HONRAR OS COMPROMISSOS PREVIDENCIÁRIOS.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FEE056E-DBDD-9F4C-9ACC-1C5C06DFDFAB}"/>
              </a:ext>
            </a:extLst>
          </p:cNvPr>
          <p:cNvSpPr txBox="1"/>
          <p:nvPr/>
        </p:nvSpPr>
        <p:spPr>
          <a:xfrm>
            <a:off x="2009774" y="4833859"/>
            <a:ext cx="9420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QUE É NECESSÁRIO? </a:t>
            </a:r>
          </a:p>
          <a:p>
            <a:pPr algn="ctr"/>
            <a:r>
              <a:rPr lang="pt-BR" sz="24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BUSCAR O EQUACIONAMENTO DESTE DÉFICIT.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55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3EA9034D-4E68-4D6D-9A5A-8719F6415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-199244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9665" y="883195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INVESTIMENTOS</a:t>
            </a:r>
          </a:p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POSIÇÃO 31/12/2023</a:t>
            </a:r>
          </a:p>
          <a:p>
            <a:pPr algn="ctr"/>
            <a:endParaRPr lang="pt-BR" sz="4000" dirty="0">
              <a:solidFill>
                <a:srgbClr val="324D9B"/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B4C1CC1F-DE8F-B3D5-701E-1032F59A4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2" y="162385"/>
            <a:ext cx="2453589" cy="11009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890DC034-823C-10EE-4761-430248CF2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043325"/>
              </p:ext>
            </p:extLst>
          </p:nvPr>
        </p:nvGraphicFramePr>
        <p:xfrm>
          <a:off x="1619250" y="2742024"/>
          <a:ext cx="9220200" cy="23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975">
                  <a:extLst>
                    <a:ext uri="{9D8B030D-6E8A-4147-A177-3AD203B41FA5}">
                      <a16:colId xmlns:a16="http://schemas.microsoft.com/office/drawing/2014/main" val="438352757"/>
                    </a:ext>
                  </a:extLst>
                </a:gridCol>
                <a:gridCol w="4095750">
                  <a:extLst>
                    <a:ext uri="{9D8B030D-6E8A-4147-A177-3AD203B41FA5}">
                      <a16:colId xmlns:a16="http://schemas.microsoft.com/office/drawing/2014/main" val="1283021207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val="3159829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SEGMENTO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VALOR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% CARTEIRA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545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RENDA FIXA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R$ 88.810.279,07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81,78%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412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RENDA VARIÁVEL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R$ 15.372.330,50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14,16%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96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INVESTIMENTO NO EXTERIOR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R$ 4.412.526,20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4,06%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392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13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/>
                        <a:t>TOTAL 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R$ 108.595.135,77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100%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17171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398AD7C-5867-94C6-36B4-88E33132A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058602"/>
              </p:ext>
            </p:extLst>
          </p:nvPr>
        </p:nvGraphicFramePr>
        <p:xfrm>
          <a:off x="8273142" y="5956160"/>
          <a:ext cx="28099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965">
                  <a:extLst>
                    <a:ext uri="{9D8B030D-6E8A-4147-A177-3AD203B41FA5}">
                      <a16:colId xmlns:a16="http://schemas.microsoft.com/office/drawing/2014/main" val="231271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Fonte: Crédito &amp; Mercado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223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402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A75CFB73-36DA-40A5-A367-93826B7DA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6" t="8252" r="1330" b="16321"/>
          <a:stretch/>
        </p:blipFill>
        <p:spPr>
          <a:xfrm>
            <a:off x="1" y="-1"/>
            <a:ext cx="12192000" cy="686957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0" y="25533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ENQUADRAMENTO</a:t>
            </a:r>
            <a:r>
              <a:rPr lang="pt-BR" sz="4000" dirty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DOS</a:t>
            </a:r>
            <a:r>
              <a:rPr lang="pt-BR" sz="4000" dirty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pt-BR" sz="4000" dirty="0">
                <a:latin typeface="Arial Nova" panose="020B0504020202020204" pitchFamily="34" charset="0"/>
              </a:rPr>
              <a:t>RECURSOS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64272BFF-E82B-8F8F-37AF-9312A5291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4" y="66535"/>
            <a:ext cx="2453589" cy="110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C15C27E-0685-FCD3-BF81-3A712CC18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83" y="1218562"/>
            <a:ext cx="10659963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63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A75CFB73-36DA-40A5-A367-93826B7DA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6" t="8252" r="1330" b="16321"/>
          <a:stretch/>
        </p:blipFill>
        <p:spPr>
          <a:xfrm>
            <a:off x="0" y="66535"/>
            <a:ext cx="12192000" cy="686957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443883" y="880107"/>
            <a:ext cx="11798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ENQUADRAMENTO</a:t>
            </a:r>
            <a:r>
              <a:rPr lang="pt-BR" sz="4000" dirty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DOS</a:t>
            </a:r>
            <a:r>
              <a:rPr lang="pt-BR" sz="4000" dirty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pt-BR" sz="4000" dirty="0">
                <a:latin typeface="Arial Nova" panose="020B0504020202020204" pitchFamily="34" charset="0"/>
              </a:rPr>
              <a:t>RECURSOS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64272BFF-E82B-8F8F-37AF-9312A5291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4" y="66535"/>
            <a:ext cx="2453589" cy="11009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6A05034-2977-8ACD-1987-D91EE20CF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04068"/>
              </p:ext>
            </p:extLst>
          </p:nvPr>
        </p:nvGraphicFramePr>
        <p:xfrm>
          <a:off x="1447060" y="1891520"/>
          <a:ext cx="10289221" cy="3675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860">
                  <a:extLst>
                    <a:ext uri="{9D8B030D-6E8A-4147-A177-3AD203B41FA5}">
                      <a16:colId xmlns:a16="http://schemas.microsoft.com/office/drawing/2014/main" val="2797217000"/>
                    </a:ext>
                  </a:extLst>
                </a:gridCol>
                <a:gridCol w="1873189">
                  <a:extLst>
                    <a:ext uri="{9D8B030D-6E8A-4147-A177-3AD203B41FA5}">
                      <a16:colId xmlns:a16="http://schemas.microsoft.com/office/drawing/2014/main" val="165773419"/>
                    </a:ext>
                  </a:extLst>
                </a:gridCol>
                <a:gridCol w="3000652">
                  <a:extLst>
                    <a:ext uri="{9D8B030D-6E8A-4147-A177-3AD203B41FA5}">
                      <a16:colId xmlns:a16="http://schemas.microsoft.com/office/drawing/2014/main" val="1398370294"/>
                    </a:ext>
                  </a:extLst>
                </a:gridCol>
                <a:gridCol w="2139520">
                  <a:extLst>
                    <a:ext uri="{9D8B030D-6E8A-4147-A177-3AD203B41FA5}">
                      <a16:colId xmlns:a16="http://schemas.microsoft.com/office/drawing/2014/main" val="3566779944"/>
                    </a:ext>
                  </a:extLst>
                </a:gridCol>
              </a:tblGrid>
              <a:tr h="375918">
                <a:tc gridSpan="4"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RENDA FIXA – SEGMENTOS – RESOLUÇÃO 4.963/2021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44816"/>
                  </a:ext>
                </a:extLst>
              </a:tr>
              <a:tr h="3389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Artigos - Renda Fixa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Resolução (limite)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Valor Carteira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% Carteira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321445"/>
                  </a:ext>
                </a:extLst>
              </a:tr>
              <a:tr h="4297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Artigo 7º, Inciso I, Alínea ' a '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0,00%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801331"/>
                  </a:ext>
                </a:extLst>
              </a:tr>
              <a:tr h="4297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Artigo 7º, Inciso I, Alínea ‘ b '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66.911.711,97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61,62%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754675"/>
                  </a:ext>
                </a:extLst>
              </a:tr>
              <a:tr h="4297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Artigo 7º, Inciso III, Alínea ‘ a '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20.837.733,22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19,19%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734017"/>
                  </a:ext>
                </a:extLst>
              </a:tr>
              <a:tr h="4297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Artigo 7º, Inciso I</a:t>
                      </a:r>
                      <a:r>
                        <a:rPr lang="pt-BR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1.060.833,88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0,98%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270246"/>
                  </a:ext>
                </a:extLst>
              </a:tr>
              <a:tr h="4297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Artigo 7º, Inciso V, Alínea ' b '	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0,00%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82416"/>
                  </a:ext>
                </a:extLst>
              </a:tr>
              <a:tr h="4297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TOTAL RENDA FIXA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88.810.279,07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81,78%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979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A75CFB73-36DA-40A5-A367-93826B7DA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6" t="8252" r="1330" b="16321"/>
          <a:stretch/>
        </p:blipFill>
        <p:spPr>
          <a:xfrm>
            <a:off x="0" y="66535"/>
            <a:ext cx="12192000" cy="686957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443883" y="880107"/>
            <a:ext cx="11798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ENQUADRAMENTO</a:t>
            </a:r>
            <a:r>
              <a:rPr lang="pt-BR" sz="4000" dirty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DOS</a:t>
            </a:r>
            <a:r>
              <a:rPr lang="pt-BR" sz="4000" dirty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pt-BR" sz="4000" dirty="0">
                <a:latin typeface="Arial Nova" panose="020B0504020202020204" pitchFamily="34" charset="0"/>
              </a:rPr>
              <a:t>RECURSOS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64272BFF-E82B-8F8F-37AF-9312A5291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4" y="66535"/>
            <a:ext cx="2453589" cy="11009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6A05034-2977-8ACD-1987-D91EE20CF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255613"/>
              </p:ext>
            </p:extLst>
          </p:nvPr>
        </p:nvGraphicFramePr>
        <p:xfrm>
          <a:off x="1447060" y="1891520"/>
          <a:ext cx="10289221" cy="2386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860">
                  <a:extLst>
                    <a:ext uri="{9D8B030D-6E8A-4147-A177-3AD203B41FA5}">
                      <a16:colId xmlns:a16="http://schemas.microsoft.com/office/drawing/2014/main" val="2797217000"/>
                    </a:ext>
                  </a:extLst>
                </a:gridCol>
                <a:gridCol w="1873189">
                  <a:extLst>
                    <a:ext uri="{9D8B030D-6E8A-4147-A177-3AD203B41FA5}">
                      <a16:colId xmlns:a16="http://schemas.microsoft.com/office/drawing/2014/main" val="165773419"/>
                    </a:ext>
                  </a:extLst>
                </a:gridCol>
                <a:gridCol w="3000652">
                  <a:extLst>
                    <a:ext uri="{9D8B030D-6E8A-4147-A177-3AD203B41FA5}">
                      <a16:colId xmlns:a16="http://schemas.microsoft.com/office/drawing/2014/main" val="1398370294"/>
                    </a:ext>
                  </a:extLst>
                </a:gridCol>
                <a:gridCol w="2139520">
                  <a:extLst>
                    <a:ext uri="{9D8B030D-6E8A-4147-A177-3AD203B41FA5}">
                      <a16:colId xmlns:a16="http://schemas.microsoft.com/office/drawing/2014/main" val="3566779944"/>
                    </a:ext>
                  </a:extLst>
                </a:gridCol>
              </a:tblGrid>
              <a:tr h="375918">
                <a:tc gridSpan="4"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RENDA VARIÁVEL/ESTRUTURADO/IMOBILIÁRIO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344816"/>
                  </a:ext>
                </a:extLst>
              </a:tr>
              <a:tr h="3389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Artigos - Renda Variável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Resolução (limite)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Valor Carteira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% Carteira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321445"/>
                  </a:ext>
                </a:extLst>
              </a:tr>
              <a:tr h="429779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Artigo 8º, Inciso I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8.804.350,46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8,11%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801331"/>
                  </a:ext>
                </a:extLst>
              </a:tr>
              <a:tr h="4297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Artigo 10º, Inciso 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6.567.980,04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6,05%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754675"/>
                  </a:ext>
                </a:extLst>
              </a:tr>
              <a:tr h="4297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RENDA VARIÁVEL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15.372.330,50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14,16%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734017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192EE5B-E53F-0596-B1F4-31C9BD415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43179"/>
              </p:ext>
            </p:extLst>
          </p:nvPr>
        </p:nvGraphicFramePr>
        <p:xfrm>
          <a:off x="1447060" y="4635675"/>
          <a:ext cx="1028922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860">
                  <a:extLst>
                    <a:ext uri="{9D8B030D-6E8A-4147-A177-3AD203B41FA5}">
                      <a16:colId xmlns:a16="http://schemas.microsoft.com/office/drawing/2014/main" val="886732249"/>
                    </a:ext>
                  </a:extLst>
                </a:gridCol>
                <a:gridCol w="1873189">
                  <a:extLst>
                    <a:ext uri="{9D8B030D-6E8A-4147-A177-3AD203B41FA5}">
                      <a16:colId xmlns:a16="http://schemas.microsoft.com/office/drawing/2014/main" val="1657147038"/>
                    </a:ext>
                  </a:extLst>
                </a:gridCol>
                <a:gridCol w="3000652">
                  <a:extLst>
                    <a:ext uri="{9D8B030D-6E8A-4147-A177-3AD203B41FA5}">
                      <a16:colId xmlns:a16="http://schemas.microsoft.com/office/drawing/2014/main" val="1353468615"/>
                    </a:ext>
                  </a:extLst>
                </a:gridCol>
                <a:gridCol w="2139520">
                  <a:extLst>
                    <a:ext uri="{9D8B030D-6E8A-4147-A177-3AD203B41FA5}">
                      <a16:colId xmlns:a16="http://schemas.microsoft.com/office/drawing/2014/main" val="3338498078"/>
                    </a:ext>
                  </a:extLst>
                </a:gridCol>
              </a:tblGrid>
              <a:tr h="375918">
                <a:tc gridSpan="4"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RENDA VARIÁVEL/EXTERIOR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178908"/>
                  </a:ext>
                </a:extLst>
              </a:tr>
              <a:tr h="3389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Artigos - Exterior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Resolução (limite)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Valor Carteira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% Carteira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665300"/>
                  </a:ext>
                </a:extLst>
              </a:tr>
              <a:tr h="3389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Artigo 9º, Inciso III</a:t>
                      </a:r>
                      <a:endParaRPr lang="pt-B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4.412.526,20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4,06%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752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030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D558B1FC-CCA5-4EAA-B395-0A2808A0D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6" t="8252" r="1330" b="16321"/>
          <a:stretch/>
        </p:blipFill>
        <p:spPr>
          <a:xfrm>
            <a:off x="0" y="-11575"/>
            <a:ext cx="12192000" cy="686957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1266204" y="115437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RETORNO DOS</a:t>
            </a:r>
            <a:r>
              <a:rPr lang="pt-BR" sz="4000" dirty="0">
                <a:solidFill>
                  <a:srgbClr val="FFF03E"/>
                </a:solidFill>
                <a:latin typeface="Arial Nova" panose="020B0504020202020204" pitchFamily="34" charset="0"/>
              </a:rPr>
              <a:t> </a:t>
            </a:r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INVESTIMENTOS 2023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14E6CE7E-E9CF-4F05-88D0-B302336A1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966644"/>
              </p:ext>
            </p:extLst>
          </p:nvPr>
        </p:nvGraphicFramePr>
        <p:xfrm>
          <a:off x="1771650" y="2855425"/>
          <a:ext cx="9563100" cy="936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87700">
                  <a:extLst>
                    <a:ext uri="{9D8B030D-6E8A-4147-A177-3AD203B41FA5}">
                      <a16:colId xmlns:a16="http://schemas.microsoft.com/office/drawing/2014/main" val="2101146730"/>
                    </a:ext>
                  </a:extLst>
                </a:gridCol>
                <a:gridCol w="3175465">
                  <a:extLst>
                    <a:ext uri="{9D8B030D-6E8A-4147-A177-3AD203B41FA5}">
                      <a16:colId xmlns:a16="http://schemas.microsoft.com/office/drawing/2014/main" val="2794082046"/>
                    </a:ext>
                  </a:extLst>
                </a:gridCol>
                <a:gridCol w="3199935">
                  <a:extLst>
                    <a:ext uri="{9D8B030D-6E8A-4147-A177-3AD203B41FA5}">
                      <a16:colId xmlns:a16="http://schemas.microsoft.com/office/drawing/2014/main" val="2123879855"/>
                    </a:ext>
                  </a:extLst>
                </a:gridCol>
              </a:tblGrid>
              <a:tr h="36715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PATRIMÔNIO – PL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RENTABLIDADE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%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1456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</a:rPr>
                        <a:t>108.595.135,77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11.176.140,73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tx1"/>
                          </a:solidFill>
                        </a:rPr>
                        <a:t>13,50%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245821"/>
                  </a:ext>
                </a:extLst>
              </a:tr>
            </a:tbl>
          </a:graphicData>
        </a:graphic>
      </p:graphicFrame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0C7E3DC6-6A7A-BC04-2641-8155CF92D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210105"/>
            <a:ext cx="2453589" cy="11009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ela 6">
            <a:extLst>
              <a:ext uri="{FF2B5EF4-FFF2-40B4-BE49-F238E27FC236}">
                <a16:creationId xmlns:a16="http://schemas.microsoft.com/office/drawing/2014/main" id="{FB3FB79A-EEEF-D65A-80BE-FF9A2051E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845914"/>
              </p:ext>
            </p:extLst>
          </p:nvPr>
        </p:nvGraphicFramePr>
        <p:xfrm>
          <a:off x="1771650" y="4388592"/>
          <a:ext cx="9563100" cy="1476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87700">
                  <a:extLst>
                    <a:ext uri="{9D8B030D-6E8A-4147-A177-3AD203B41FA5}">
                      <a16:colId xmlns:a16="http://schemas.microsoft.com/office/drawing/2014/main" val="2101146730"/>
                    </a:ext>
                  </a:extLst>
                </a:gridCol>
                <a:gridCol w="3175465">
                  <a:extLst>
                    <a:ext uri="{9D8B030D-6E8A-4147-A177-3AD203B41FA5}">
                      <a16:colId xmlns:a16="http://schemas.microsoft.com/office/drawing/2014/main" val="2794082046"/>
                    </a:ext>
                  </a:extLst>
                </a:gridCol>
                <a:gridCol w="3199935">
                  <a:extLst>
                    <a:ext uri="{9D8B030D-6E8A-4147-A177-3AD203B41FA5}">
                      <a16:colId xmlns:a16="http://schemas.microsoft.com/office/drawing/2014/main" val="2123879855"/>
                    </a:ext>
                  </a:extLst>
                </a:gridCol>
              </a:tblGrid>
              <a:tr h="36715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Retorno da Carteira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Meta de Rentabilidade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Gap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14565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IPCA – 4,90% </a:t>
                      </a:r>
                      <a:r>
                        <a:rPr lang="pt-BR" sz="2800" b="1" dirty="0" err="1"/>
                        <a:t>a.a</a:t>
                      </a:r>
                      <a:endParaRPr lang="pt-BR" sz="2800" b="1" dirty="0"/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24582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</a:rPr>
                        <a:t>13,50%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9,69%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tx1"/>
                          </a:solidFill>
                        </a:rPr>
                        <a:t>139,35%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545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51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D08B771-D97C-48A8-9ACC-5081FF05A6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18534" y="-36859"/>
            <a:ext cx="12192000" cy="6894859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5225843" y="676220"/>
            <a:ext cx="4886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Arial Nova" panose="020B0504020202020204" pitchFamily="34" charset="0"/>
              </a:rPr>
              <a:t>Sumário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570BAC8-6DAE-4614-A185-BCED4CF5595D}"/>
              </a:ext>
            </a:extLst>
          </p:cNvPr>
          <p:cNvSpPr txBox="1"/>
          <p:nvPr/>
        </p:nvSpPr>
        <p:spPr>
          <a:xfrm>
            <a:off x="5225843" y="1730416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Governança Corporativa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F66570C-94AC-4563-B0B1-6424DBC761B1}"/>
              </a:ext>
            </a:extLst>
          </p:cNvPr>
          <p:cNvSpPr txBox="1"/>
          <p:nvPr/>
        </p:nvSpPr>
        <p:spPr>
          <a:xfrm>
            <a:off x="5225843" y="3879708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Investimentos dos Recursos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A1A7E60-949F-4854-811D-8360B055D0A5}"/>
              </a:ext>
            </a:extLst>
          </p:cNvPr>
          <p:cNvSpPr txBox="1"/>
          <p:nvPr/>
        </p:nvSpPr>
        <p:spPr>
          <a:xfrm>
            <a:off x="5225842" y="3146906"/>
            <a:ext cx="6325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Resultados da Avaliação Atuarial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4251BFE-5731-4700-9FE1-F5B88749829F}"/>
              </a:ext>
            </a:extLst>
          </p:cNvPr>
          <p:cNvSpPr txBox="1"/>
          <p:nvPr/>
        </p:nvSpPr>
        <p:spPr>
          <a:xfrm>
            <a:off x="5225843" y="2434672"/>
            <a:ext cx="52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Resultados Gerais</a:t>
            </a: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437AE471-1560-4D12-AE22-B73C1B1BF044}"/>
              </a:ext>
            </a:extLst>
          </p:cNvPr>
          <p:cNvSpPr/>
          <p:nvPr/>
        </p:nvSpPr>
        <p:spPr>
          <a:xfrm>
            <a:off x="4953332" y="194434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94F4B84B-6003-4A6E-A2F9-708447AB4FDE}"/>
              </a:ext>
            </a:extLst>
          </p:cNvPr>
          <p:cNvSpPr/>
          <p:nvPr/>
        </p:nvSpPr>
        <p:spPr>
          <a:xfrm>
            <a:off x="4530726" y="2629184"/>
            <a:ext cx="180000" cy="180000"/>
          </a:xfrm>
          <a:prstGeom prst="ellipse">
            <a:avLst/>
          </a:prstGeom>
          <a:solidFill>
            <a:srgbClr val="2E4996"/>
          </a:solidFill>
          <a:ln>
            <a:solidFill>
              <a:srgbClr val="2E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EC25209D-20C7-4FCA-95C8-FB99C0273FAD}"/>
              </a:ext>
            </a:extLst>
          </p:cNvPr>
          <p:cNvSpPr/>
          <p:nvPr/>
        </p:nvSpPr>
        <p:spPr>
          <a:xfrm>
            <a:off x="4966836" y="262918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9B367DFC-4E3C-4019-9F53-2FC91FD03A6E}"/>
              </a:ext>
            </a:extLst>
          </p:cNvPr>
          <p:cNvSpPr/>
          <p:nvPr/>
        </p:nvSpPr>
        <p:spPr>
          <a:xfrm>
            <a:off x="4106188" y="338153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391E9DC7-1194-4C97-84D6-3C0896BDBF63}"/>
              </a:ext>
            </a:extLst>
          </p:cNvPr>
          <p:cNvSpPr/>
          <p:nvPr/>
        </p:nvSpPr>
        <p:spPr>
          <a:xfrm>
            <a:off x="4542298" y="3381538"/>
            <a:ext cx="180000" cy="180000"/>
          </a:xfrm>
          <a:prstGeom prst="ellipse">
            <a:avLst/>
          </a:prstGeom>
          <a:solidFill>
            <a:srgbClr val="2E4996"/>
          </a:solidFill>
          <a:ln>
            <a:solidFill>
              <a:srgbClr val="2E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17E382D6-BFC1-4E9D-94C4-588902E35F2C}"/>
              </a:ext>
            </a:extLst>
          </p:cNvPr>
          <p:cNvSpPr/>
          <p:nvPr/>
        </p:nvSpPr>
        <p:spPr>
          <a:xfrm>
            <a:off x="4978408" y="338153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3627FB12-4517-47E7-9CA7-2C1D4295E99B}"/>
              </a:ext>
            </a:extLst>
          </p:cNvPr>
          <p:cNvSpPr/>
          <p:nvPr/>
        </p:nvSpPr>
        <p:spPr>
          <a:xfrm>
            <a:off x="4113419" y="410516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328687AA-B032-4A61-9117-23CC2DD1B192}"/>
              </a:ext>
            </a:extLst>
          </p:cNvPr>
          <p:cNvSpPr/>
          <p:nvPr/>
        </p:nvSpPr>
        <p:spPr>
          <a:xfrm>
            <a:off x="4544227" y="4101100"/>
            <a:ext cx="180000" cy="180000"/>
          </a:xfrm>
          <a:prstGeom prst="ellipse">
            <a:avLst/>
          </a:prstGeom>
          <a:solidFill>
            <a:srgbClr val="2E4996"/>
          </a:solidFill>
          <a:ln>
            <a:solidFill>
              <a:srgbClr val="2E49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2A0C3C68-5679-454C-9DD3-770D3E08B9DA}"/>
              </a:ext>
            </a:extLst>
          </p:cNvPr>
          <p:cNvSpPr/>
          <p:nvPr/>
        </p:nvSpPr>
        <p:spPr>
          <a:xfrm>
            <a:off x="4980337" y="410110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63A21096-1866-447C-9015-7B58F7F7F3DB}"/>
              </a:ext>
            </a:extLst>
          </p:cNvPr>
          <p:cNvSpPr/>
          <p:nvPr/>
        </p:nvSpPr>
        <p:spPr>
          <a:xfrm>
            <a:off x="3682611" y="411415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3047B1FF-F310-DE75-92F4-E946ECB63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4" y="63562"/>
            <a:ext cx="2453589" cy="110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483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D558B1FC-CCA5-4EAA-B395-0A2808A0D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6" t="8252" r="1330" b="16321"/>
          <a:stretch/>
        </p:blipFill>
        <p:spPr>
          <a:xfrm>
            <a:off x="0" y="-11575"/>
            <a:ext cx="12192000" cy="686957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2408636" y="1154331"/>
            <a:ext cx="7374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META ATUARIAL HISTÓRICA</a:t>
            </a:r>
          </a:p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(Últimos 05 anos)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0C7E3DC6-6A7A-BC04-2641-8155CF92D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210105"/>
            <a:ext cx="2453589" cy="11009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39A50C3-CF59-5C73-88E5-505A6A0DC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531486"/>
              </p:ext>
            </p:extLst>
          </p:nvPr>
        </p:nvGraphicFramePr>
        <p:xfrm>
          <a:off x="2101669" y="2809723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518773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48752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3727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PERÍODO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META PROJETADA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META ALCANÇADA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416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IPCA +6,00% = 10,59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14,64%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59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IPCA +6,00% = 11,75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5,06%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672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IPCA +5,43% = 16,01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0,08%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958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IPCA +5,04% = 11,09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5,00%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963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IPCA +4,90% = 9,69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13,50%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903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465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46B9914-AEB7-4FBE-A8B6-E52EC13692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6" t="8252" r="1330" b="16321"/>
          <a:stretch/>
        </p:blipFill>
        <p:spPr>
          <a:xfrm>
            <a:off x="1" y="-1"/>
            <a:ext cx="12192000" cy="686957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1424158" y="1478946"/>
            <a:ext cx="9343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EVOLUÇÃO PATRIMONIAL</a:t>
            </a:r>
            <a:r>
              <a:rPr lang="pt-BR" sz="4000" dirty="0">
                <a:solidFill>
                  <a:srgbClr val="FFF03E"/>
                </a:solidFill>
                <a:latin typeface="Arial Nova" panose="020B0504020202020204" pitchFamily="34" charset="0"/>
              </a:rPr>
              <a:t> </a:t>
            </a:r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NO ANO</a:t>
            </a:r>
          </a:p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Carteira + Disponível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1F2250F1-2846-4DFC-9ED2-4A6FB3DD8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225042"/>
              </p:ext>
            </p:extLst>
          </p:nvPr>
        </p:nvGraphicFramePr>
        <p:xfrm>
          <a:off x="1412325" y="3226577"/>
          <a:ext cx="9987377" cy="13016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50359">
                  <a:extLst>
                    <a:ext uri="{9D8B030D-6E8A-4147-A177-3AD203B41FA5}">
                      <a16:colId xmlns:a16="http://schemas.microsoft.com/office/drawing/2014/main" val="1479837253"/>
                    </a:ext>
                  </a:extLst>
                </a:gridCol>
                <a:gridCol w="3374452">
                  <a:extLst>
                    <a:ext uri="{9D8B030D-6E8A-4147-A177-3AD203B41FA5}">
                      <a16:colId xmlns:a16="http://schemas.microsoft.com/office/drawing/2014/main" val="519590335"/>
                    </a:ext>
                  </a:extLst>
                </a:gridCol>
                <a:gridCol w="3062566">
                  <a:extLst>
                    <a:ext uri="{9D8B030D-6E8A-4147-A177-3AD203B41FA5}">
                      <a16:colId xmlns:a16="http://schemas.microsoft.com/office/drawing/2014/main" val="499194134"/>
                    </a:ext>
                  </a:extLst>
                </a:gridCol>
              </a:tblGrid>
              <a:tr h="672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2022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2023</a:t>
                      </a: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Variação R$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2022/2023</a:t>
                      </a:r>
                      <a:endParaRPr kumimoji="0" lang="pt-BR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24D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676917"/>
                  </a:ext>
                </a:extLst>
              </a:tr>
              <a:tr h="570106"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R$82.663.172,21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R$108.595.135,77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/>
                        <a:t>R$ 25.931.963,56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308632"/>
                  </a:ext>
                </a:extLst>
              </a:tr>
            </a:tbl>
          </a:graphicData>
        </a:graphic>
      </p:graphicFrame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6C32EFD5-514C-DF84-5987-3B14D3E24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1" y="200068"/>
            <a:ext cx="2453589" cy="11009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2980F29-A654-6802-36AB-3F97C6763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088147"/>
              </p:ext>
            </p:extLst>
          </p:nvPr>
        </p:nvGraphicFramePr>
        <p:xfrm>
          <a:off x="8682360" y="5913102"/>
          <a:ext cx="300953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531">
                  <a:extLst>
                    <a:ext uri="{9D8B030D-6E8A-4147-A177-3AD203B41FA5}">
                      <a16:colId xmlns:a16="http://schemas.microsoft.com/office/drawing/2014/main" val="3305584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Fonte: Dados Contábeis Local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647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214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46B9914-AEB7-4FBE-A8B6-E52EC13692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6" t="8252" r="1330" b="16321"/>
          <a:stretch/>
        </p:blipFill>
        <p:spPr>
          <a:xfrm>
            <a:off x="1" y="-1"/>
            <a:ext cx="12192000" cy="686957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1512935" y="1224118"/>
            <a:ext cx="9343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rgbClr val="324D9B"/>
                </a:solidFill>
                <a:latin typeface="Arial Nova" panose="020B0504020202020204" pitchFamily="34" charset="0"/>
              </a:rPr>
              <a:t>EVOLUÇÃO PATRIMONIAL</a:t>
            </a:r>
            <a:r>
              <a:rPr lang="pt-BR" sz="3000" dirty="0">
                <a:solidFill>
                  <a:srgbClr val="FFF03E"/>
                </a:solidFill>
                <a:latin typeface="Arial Nova" panose="020B0504020202020204" pitchFamily="34" charset="0"/>
              </a:rPr>
              <a:t> </a:t>
            </a:r>
            <a:r>
              <a:rPr lang="pt-BR" sz="3000" dirty="0">
                <a:solidFill>
                  <a:srgbClr val="324D9B"/>
                </a:solidFill>
                <a:latin typeface="Arial Nova" panose="020B0504020202020204" pitchFamily="34" charset="0"/>
              </a:rPr>
              <a:t>AO LONGO DOS ANOS</a:t>
            </a:r>
          </a:p>
          <a:p>
            <a:pPr algn="ctr"/>
            <a:r>
              <a:rPr lang="pt-BR" sz="3000" dirty="0">
                <a:solidFill>
                  <a:srgbClr val="324D9B"/>
                </a:solidFill>
                <a:latin typeface="Arial Nova" panose="020B0504020202020204" pitchFamily="34" charset="0"/>
              </a:rPr>
              <a:t>Carteira + Disponível</a:t>
            </a:r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6C32EFD5-514C-DF84-5987-3B14D3E24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1" y="200068"/>
            <a:ext cx="2453589" cy="11009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5">
            <a:extLst>
              <a:ext uri="{FF2B5EF4-FFF2-40B4-BE49-F238E27FC236}">
                <a16:creationId xmlns:a16="http://schemas.microsoft.com/office/drawing/2014/main" id="{DEDB1DAE-5A2A-FD01-8920-90557712B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4357"/>
              </p:ext>
            </p:extLst>
          </p:nvPr>
        </p:nvGraphicFramePr>
        <p:xfrm>
          <a:off x="825623" y="2450407"/>
          <a:ext cx="1078636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5456">
                  <a:extLst>
                    <a:ext uri="{9D8B030D-6E8A-4147-A177-3AD203B41FA5}">
                      <a16:colId xmlns:a16="http://schemas.microsoft.com/office/drawing/2014/main" val="1774422596"/>
                    </a:ext>
                  </a:extLst>
                </a:gridCol>
                <a:gridCol w="3595456">
                  <a:extLst>
                    <a:ext uri="{9D8B030D-6E8A-4147-A177-3AD203B41FA5}">
                      <a16:colId xmlns:a16="http://schemas.microsoft.com/office/drawing/2014/main" val="3776609149"/>
                    </a:ext>
                  </a:extLst>
                </a:gridCol>
                <a:gridCol w="3595456">
                  <a:extLst>
                    <a:ext uri="{9D8B030D-6E8A-4147-A177-3AD203B41FA5}">
                      <a16:colId xmlns:a16="http://schemas.microsoft.com/office/drawing/2014/main" val="1598874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PERÍODO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PATRIMÔNIO LÍQUIDO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VARIAÇÃO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08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755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2.090.245,01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2.090.245,01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9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20.408.666,53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18.318.421,52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60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55.404.481,01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34.995.814,48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987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67.602.715,04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12.198.234,03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501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pt-BR" sz="2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82.663.172,21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15.060.457,17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5708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pt-BR" sz="24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108.595.135,77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25.931.963,56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793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351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F59ACFB4-B1F5-456A-A58B-E6B42C692F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26" t="8252" r="1330" b="16321"/>
          <a:stretch/>
        </p:blipFill>
        <p:spPr>
          <a:xfrm>
            <a:off x="-115909" y="-26530"/>
            <a:ext cx="12192000" cy="686957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1015479" y="122949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EVOLUÇÃO PATRIMONIAL ACUMULADO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A2729359-6012-2673-932C-2C596EC16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8" y="39889"/>
            <a:ext cx="2453589" cy="110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77F19D3-6B5C-19C0-34C3-A7B70EDE2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05" y="2330337"/>
            <a:ext cx="11394142" cy="42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44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1512935" y="1224118"/>
            <a:ext cx="9343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rgbClr val="324D9B"/>
                </a:solidFill>
                <a:latin typeface="Arial Nova" panose="020B0504020202020204" pitchFamily="34" charset="0"/>
              </a:rPr>
              <a:t>RECEITA – ARRECADAÇÃO</a:t>
            </a:r>
          </a:p>
          <a:p>
            <a:pPr algn="ctr"/>
            <a:r>
              <a:rPr lang="pt-BR" sz="3000" dirty="0">
                <a:solidFill>
                  <a:srgbClr val="324D9B"/>
                </a:solidFill>
                <a:latin typeface="Arial Nova" panose="020B0504020202020204" pitchFamily="34" charset="0"/>
              </a:rPr>
              <a:t>(Últimos Cinco Anos)</a:t>
            </a:r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6C32EFD5-514C-DF84-5987-3B14D3E2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1" y="200068"/>
            <a:ext cx="2453589" cy="11009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5">
            <a:extLst>
              <a:ext uri="{FF2B5EF4-FFF2-40B4-BE49-F238E27FC236}">
                <a16:creationId xmlns:a16="http://schemas.microsoft.com/office/drawing/2014/main" id="{DEDB1DAE-5A2A-FD01-8920-90557712B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051498"/>
              </p:ext>
            </p:extLst>
          </p:nvPr>
        </p:nvGraphicFramePr>
        <p:xfrm>
          <a:off x="825623" y="2450407"/>
          <a:ext cx="1078637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080">
                  <a:extLst>
                    <a:ext uri="{9D8B030D-6E8A-4147-A177-3AD203B41FA5}">
                      <a16:colId xmlns:a16="http://schemas.microsoft.com/office/drawing/2014/main" val="1774422596"/>
                    </a:ext>
                  </a:extLst>
                </a:gridCol>
                <a:gridCol w="2873828">
                  <a:extLst>
                    <a:ext uri="{9D8B030D-6E8A-4147-A177-3AD203B41FA5}">
                      <a16:colId xmlns:a16="http://schemas.microsoft.com/office/drawing/2014/main" val="3776609149"/>
                    </a:ext>
                  </a:extLst>
                </a:gridCol>
                <a:gridCol w="3082836">
                  <a:extLst>
                    <a:ext uri="{9D8B030D-6E8A-4147-A177-3AD203B41FA5}">
                      <a16:colId xmlns:a16="http://schemas.microsoft.com/office/drawing/2014/main" val="1598874223"/>
                    </a:ext>
                  </a:extLst>
                </a:gridCol>
                <a:gridCol w="2807626">
                  <a:extLst>
                    <a:ext uri="{9D8B030D-6E8A-4147-A177-3AD203B41FA5}">
                      <a16:colId xmlns:a16="http://schemas.microsoft.com/office/drawing/2014/main" val="4048774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PERÍODO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RECEITA PREVISTA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RECEITA ARRECADADA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INTERFERÊNCIA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08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21.521.444,88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17.030.807,98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10.627.903,92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60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16.924.073,38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20.352.778,33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14.130.688,53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987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19.801.948,92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15.213.438,53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19.140.179,17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501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pt-BR" sz="2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16.334.684,24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23.727.064,44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19.011.977,91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5708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pt-BR" sz="24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23.919.786,05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33.046.483,21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31.245.112,67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793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069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1512935" y="1224118"/>
            <a:ext cx="9343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rgbClr val="324D9B"/>
                </a:solidFill>
                <a:latin typeface="Arial Nova" panose="020B0504020202020204" pitchFamily="34" charset="0"/>
              </a:rPr>
              <a:t>DESPESAS UTILIZADAS</a:t>
            </a:r>
          </a:p>
          <a:p>
            <a:pPr algn="ctr"/>
            <a:r>
              <a:rPr lang="pt-BR" sz="3000" dirty="0">
                <a:solidFill>
                  <a:srgbClr val="324D9B"/>
                </a:solidFill>
                <a:latin typeface="Arial Nova" panose="020B0504020202020204" pitchFamily="34" charset="0"/>
              </a:rPr>
              <a:t>(Últimos Cinco Anos)</a:t>
            </a:r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6C32EFD5-514C-DF84-5987-3B14D3E2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1" y="200068"/>
            <a:ext cx="2453589" cy="11009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5">
            <a:extLst>
              <a:ext uri="{FF2B5EF4-FFF2-40B4-BE49-F238E27FC236}">
                <a16:creationId xmlns:a16="http://schemas.microsoft.com/office/drawing/2014/main" id="{DEDB1DAE-5A2A-FD01-8920-90557712B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289011"/>
              </p:ext>
            </p:extLst>
          </p:nvPr>
        </p:nvGraphicFramePr>
        <p:xfrm>
          <a:off x="1846218" y="2511367"/>
          <a:ext cx="882178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734">
                  <a:extLst>
                    <a:ext uri="{9D8B030D-6E8A-4147-A177-3AD203B41FA5}">
                      <a16:colId xmlns:a16="http://schemas.microsoft.com/office/drawing/2014/main" val="1774422596"/>
                    </a:ext>
                  </a:extLst>
                </a:gridCol>
                <a:gridCol w="3177478">
                  <a:extLst>
                    <a:ext uri="{9D8B030D-6E8A-4147-A177-3AD203B41FA5}">
                      <a16:colId xmlns:a16="http://schemas.microsoft.com/office/drawing/2014/main" val="3776609149"/>
                    </a:ext>
                  </a:extLst>
                </a:gridCol>
                <a:gridCol w="3408570">
                  <a:extLst>
                    <a:ext uri="{9D8B030D-6E8A-4147-A177-3AD203B41FA5}">
                      <a16:colId xmlns:a16="http://schemas.microsoft.com/office/drawing/2014/main" val="1598874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PERÍODO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DESPESA FIXADA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DESPESA EXECUTADA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08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24.521.444,88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16.298.884,82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60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19.973.585,70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19.377.757,85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987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22.879.454,03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21.910.238,91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501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pt-BR" sz="2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29.597.914,37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27.985.756,58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5708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pt-BR" sz="24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38.379.134,14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36.408.639,62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793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181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94B4648-3EB3-4D38-839F-C8C857BBCB1A}"/>
              </a:ext>
            </a:extLst>
          </p:cNvPr>
          <p:cNvSpPr/>
          <p:nvPr/>
        </p:nvSpPr>
        <p:spPr>
          <a:xfrm>
            <a:off x="0" y="1966452"/>
            <a:ext cx="12192000" cy="2890683"/>
          </a:xfrm>
          <a:prstGeom prst="rect">
            <a:avLst/>
          </a:prstGeom>
          <a:solidFill>
            <a:srgbClr val="324D9B"/>
          </a:solidFill>
          <a:ln>
            <a:solidFill>
              <a:srgbClr val="0E6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6EA2EC1-7030-4419-8CAB-AC558E33394A}"/>
              </a:ext>
            </a:extLst>
          </p:cNvPr>
          <p:cNvSpPr/>
          <p:nvPr/>
        </p:nvSpPr>
        <p:spPr>
          <a:xfrm>
            <a:off x="5786284" y="363794"/>
            <a:ext cx="6056671" cy="5909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1716EE0-B88F-46A1-83DA-0BD431F87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515" t="-613" r="10224" b="121"/>
          <a:stretch/>
        </p:blipFill>
        <p:spPr>
          <a:xfrm>
            <a:off x="5803816" y="336559"/>
            <a:ext cx="6066383" cy="5963203"/>
          </a:xfrm>
          <a:prstGeom prst="ellipse">
            <a:avLst/>
          </a:prstGeom>
          <a:solidFill>
            <a:srgbClr val="324D9B"/>
          </a:solidFill>
          <a:ln>
            <a:solidFill>
              <a:srgbClr val="0E62AA"/>
            </a:solidFill>
          </a:ln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A6D6C05D-DB5C-4F04-838F-BDECD58742B6}"/>
              </a:ext>
            </a:extLst>
          </p:cNvPr>
          <p:cNvSpPr/>
          <p:nvPr/>
        </p:nvSpPr>
        <p:spPr>
          <a:xfrm>
            <a:off x="7009042" y="1463611"/>
            <a:ext cx="3600000" cy="360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49CB6C4-5797-46BE-BD89-773764BF60A4}"/>
              </a:ext>
            </a:extLst>
          </p:cNvPr>
          <p:cNvSpPr/>
          <p:nvPr/>
        </p:nvSpPr>
        <p:spPr>
          <a:xfrm>
            <a:off x="7189042" y="1646631"/>
            <a:ext cx="3240000" cy="3240000"/>
          </a:xfrm>
          <a:prstGeom prst="ellipse">
            <a:avLst/>
          </a:prstGeom>
          <a:solidFill>
            <a:srgbClr val="324D9B"/>
          </a:solidFill>
          <a:ln>
            <a:solidFill>
              <a:srgbClr val="0E6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B3B9750-5AE0-41A4-A264-6E8076AEF3C7}"/>
              </a:ext>
            </a:extLst>
          </p:cNvPr>
          <p:cNvSpPr txBox="1"/>
          <p:nvPr/>
        </p:nvSpPr>
        <p:spPr>
          <a:xfrm>
            <a:off x="6972608" y="2619404"/>
            <a:ext cx="3672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>
                <a:solidFill>
                  <a:schemeClr val="bg1"/>
                </a:solidFill>
                <a:latin typeface="Arial Nova" panose="020B0504020202020204" pitchFamily="34" charset="0"/>
              </a:rPr>
              <a:t>2024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55B553A-B505-42C9-AAA7-1A3846036C67}"/>
              </a:ext>
            </a:extLst>
          </p:cNvPr>
          <p:cNvSpPr txBox="1"/>
          <p:nvPr/>
        </p:nvSpPr>
        <p:spPr>
          <a:xfrm>
            <a:off x="321800" y="2888974"/>
            <a:ext cx="7615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>
                <a:solidFill>
                  <a:schemeClr val="bg1"/>
                </a:solidFill>
                <a:latin typeface="Arial Nova" panose="020B0504020202020204" pitchFamily="34" charset="0"/>
              </a:rPr>
              <a:t>OBRIGADO!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212945B-33F4-4717-8622-82EFD13758B7}"/>
              </a:ext>
            </a:extLst>
          </p:cNvPr>
          <p:cNvSpPr/>
          <p:nvPr/>
        </p:nvSpPr>
        <p:spPr>
          <a:xfrm>
            <a:off x="321800" y="5501336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0DF8ADD0-F8F9-4484-8C26-F7ACF16FD93C}"/>
              </a:ext>
            </a:extLst>
          </p:cNvPr>
          <p:cNvSpPr/>
          <p:nvPr/>
        </p:nvSpPr>
        <p:spPr>
          <a:xfrm>
            <a:off x="779829" y="5497777"/>
            <a:ext cx="180000" cy="180000"/>
          </a:xfrm>
          <a:prstGeom prst="ellipse">
            <a:avLst/>
          </a:prstGeom>
          <a:solidFill>
            <a:srgbClr val="324D9B"/>
          </a:solidFill>
          <a:ln>
            <a:solidFill>
              <a:srgbClr val="0E6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AD5AE87D-D908-41AE-B357-D0B288B760AF}"/>
              </a:ext>
            </a:extLst>
          </p:cNvPr>
          <p:cNvSpPr/>
          <p:nvPr/>
        </p:nvSpPr>
        <p:spPr>
          <a:xfrm>
            <a:off x="1237859" y="549777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12E1E353-F335-A79F-3E43-58026F2C3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1" y="200068"/>
            <a:ext cx="2453589" cy="110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568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>
            <a:extLst>
              <a:ext uri="{FF2B5EF4-FFF2-40B4-BE49-F238E27FC236}">
                <a16:creationId xmlns:a16="http://schemas.microsoft.com/office/drawing/2014/main" id="{62E8D6B4-DED5-4DD4-8D7D-6A7099D3F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-36859"/>
            <a:ext cx="12192000" cy="6894859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0B91C0C1-D841-483B-A394-44394047760F}"/>
              </a:ext>
            </a:extLst>
          </p:cNvPr>
          <p:cNvSpPr txBox="1"/>
          <p:nvPr/>
        </p:nvSpPr>
        <p:spPr>
          <a:xfrm>
            <a:off x="0" y="2095251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324D9B"/>
                </a:solidFill>
                <a:latin typeface="Arial Nova" panose="020B0504020202020204" pitchFamily="34" charset="0"/>
              </a:rPr>
              <a:t>GOVERNANÇA</a:t>
            </a:r>
          </a:p>
          <a:p>
            <a:pPr algn="ctr"/>
            <a:r>
              <a:rPr lang="pt-BR" sz="6000" dirty="0">
                <a:solidFill>
                  <a:srgbClr val="324D9B"/>
                </a:solidFill>
                <a:latin typeface="Arial Nova" panose="020B0504020202020204" pitchFamily="34" charset="0"/>
              </a:rPr>
              <a:t>CORPORATIVA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E7B69511-87D4-5183-677A-9E7A5D97A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4" y="63562"/>
            <a:ext cx="2453589" cy="110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82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>
            <a:extLst>
              <a:ext uri="{FF2B5EF4-FFF2-40B4-BE49-F238E27FC236}">
                <a16:creationId xmlns:a16="http://schemas.microsoft.com/office/drawing/2014/main" id="{FF554D02-F4E8-4442-9FAA-2F853C6FE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-99122"/>
            <a:ext cx="12192000" cy="689485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C3475D-28D3-472F-8754-15A366EE9B42}"/>
              </a:ext>
            </a:extLst>
          </p:cNvPr>
          <p:cNvSpPr/>
          <p:nvPr/>
        </p:nvSpPr>
        <p:spPr>
          <a:xfrm>
            <a:off x="1" y="14483"/>
            <a:ext cx="12192000" cy="2604304"/>
          </a:xfrm>
          <a:prstGeom prst="rect">
            <a:avLst/>
          </a:prstGeom>
          <a:solidFill>
            <a:srgbClr val="324D9B">
              <a:alpha val="50000"/>
            </a:srgbClr>
          </a:solidFill>
          <a:ln>
            <a:solidFill>
              <a:srgbClr val="324D9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36BFC52-B063-4238-ABCA-83C394996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110"/>
          <a:stretch/>
        </p:blipFill>
        <p:spPr>
          <a:xfrm>
            <a:off x="0" y="1863524"/>
            <a:ext cx="12192000" cy="2151868"/>
          </a:xfrm>
          <a:prstGeom prst="rect">
            <a:avLst/>
          </a:prstGeom>
          <a:solidFill>
            <a:srgbClr val="0E62AA"/>
          </a:solidFill>
          <a:ln>
            <a:solidFill>
              <a:srgbClr val="324D9B"/>
            </a:solidFill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A0E07C4-6515-4242-92FB-1628C14B6722}"/>
              </a:ext>
            </a:extLst>
          </p:cNvPr>
          <p:cNvSpPr txBox="1"/>
          <p:nvPr/>
        </p:nvSpPr>
        <p:spPr>
          <a:xfrm>
            <a:off x="1083715" y="1943703"/>
            <a:ext cx="98442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Arial Nova" panose="020B0504020202020204" pitchFamily="34" charset="0"/>
              </a:rPr>
              <a:t>	</a:t>
            </a:r>
            <a:r>
              <a:rPr lang="pt-BR" sz="1600" dirty="0">
                <a:solidFill>
                  <a:schemeClr val="bg1"/>
                </a:solidFill>
                <a:latin typeface="Arial Nova" panose="020B0504020202020204" pitchFamily="34" charset="0"/>
              </a:rPr>
              <a:t>O IPREMED – Instituto de Previdência do Município de Medianeira, Autarquia Municipal criada pelo Município de Medianeira – Estado do Paraná, por meio da Lei nº 081/05, de 29 de outubro de 2005, respeitadas as normas e princípios da Constituição Federal e demais legislações atinentes à espécie.</a:t>
            </a:r>
          </a:p>
          <a:p>
            <a:pPr algn="just"/>
            <a:endParaRPr lang="pt-BR" sz="1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just"/>
            <a:r>
              <a:rPr lang="pt-BR" sz="1600" dirty="0">
                <a:solidFill>
                  <a:schemeClr val="bg1"/>
                </a:solidFill>
                <a:latin typeface="Arial Nova" panose="020B0504020202020204" pitchFamily="34" charset="0"/>
              </a:rPr>
              <a:t>Tem por objeto assegurar os direitos relativos à previdência social dos servidores ativos efetivos, aposentados e pensionistas, ampliar, promover a interação, fortalecer e desenvolver a capacidade administrativa, técnica e financeira da previdência dos servidores públicos municipais.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1EA75AD-73EE-4662-98AA-4F4CD332817A}"/>
              </a:ext>
            </a:extLst>
          </p:cNvPr>
          <p:cNvSpPr txBox="1"/>
          <p:nvPr/>
        </p:nvSpPr>
        <p:spPr>
          <a:xfrm>
            <a:off x="0" y="180586"/>
            <a:ext cx="12192000" cy="1015663"/>
          </a:xfrm>
          <a:prstGeom prst="rect">
            <a:avLst/>
          </a:prstGeom>
          <a:solidFill>
            <a:srgbClr val="324D9B"/>
          </a:solidFill>
          <a:ln>
            <a:solidFill>
              <a:srgbClr val="324D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Arial Nova" panose="020B0504020202020204" pitchFamily="34" charset="0"/>
              </a:rPr>
              <a:t>O IPREMED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33B897E-021A-4AA5-AB47-6E569B3E5056}"/>
              </a:ext>
            </a:extLst>
          </p:cNvPr>
          <p:cNvSpPr/>
          <p:nvPr/>
        </p:nvSpPr>
        <p:spPr>
          <a:xfrm>
            <a:off x="523267" y="4269395"/>
            <a:ext cx="2880000" cy="54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MISSÃO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D788B3C-6BB3-4990-B011-8DB88330EBA9}"/>
              </a:ext>
            </a:extLst>
          </p:cNvPr>
          <p:cNvSpPr/>
          <p:nvPr/>
        </p:nvSpPr>
        <p:spPr>
          <a:xfrm>
            <a:off x="4667732" y="4269395"/>
            <a:ext cx="2880000" cy="540000"/>
          </a:xfrm>
          <a:prstGeom prst="rect">
            <a:avLst/>
          </a:prstGeom>
          <a:solidFill>
            <a:srgbClr val="324D9B"/>
          </a:solidFill>
          <a:ln>
            <a:solidFill>
              <a:srgbClr val="324D9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VISÃO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36189FF4-D4EB-431D-846A-821A8EEC5260}"/>
              </a:ext>
            </a:extLst>
          </p:cNvPr>
          <p:cNvSpPr/>
          <p:nvPr/>
        </p:nvSpPr>
        <p:spPr>
          <a:xfrm>
            <a:off x="8812198" y="4269395"/>
            <a:ext cx="2880000" cy="54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VALORES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23267" y="4810048"/>
            <a:ext cx="2879999" cy="1384995"/>
          </a:xfrm>
          <a:prstGeom prst="rect">
            <a:avLst/>
          </a:prstGeom>
          <a:solidFill>
            <a:srgbClr val="FC968E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Gerir o Regime Próprio de Previdência do Município de Medianeira, buscando o equilíbrio financeiro e atuarial para garantir os direitos previdenciários dos segurados e beneficiários.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56000" y="4810048"/>
            <a:ext cx="28800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24D9B"/>
            </a:solidFill>
          </a:ln>
        </p:spPr>
        <p:txBody>
          <a:bodyPr wrap="square">
            <a:spAutoFit/>
          </a:bodyPr>
          <a:lstStyle/>
          <a:p>
            <a:r>
              <a:rPr lang="pt-BR" sz="1400" dirty="0"/>
              <a:t>Ser referência de eficiência, eficácia e qualidade na gestão de RPPS.</a:t>
            </a:r>
          </a:p>
          <a:p>
            <a:endParaRPr lang="pt-BR" sz="1400" dirty="0"/>
          </a:p>
          <a:p>
            <a:endParaRPr lang="pt-BR" sz="1400" dirty="0"/>
          </a:p>
          <a:p>
            <a:endParaRPr lang="pt-BR" sz="1400" dirty="0"/>
          </a:p>
          <a:p>
            <a:endParaRPr lang="pt-BR" sz="1400" dirty="0"/>
          </a:p>
        </p:txBody>
      </p:sp>
      <p:sp>
        <p:nvSpPr>
          <p:cNvPr id="18" name="Retângulo 17"/>
          <p:cNvSpPr/>
          <p:nvPr/>
        </p:nvSpPr>
        <p:spPr>
          <a:xfrm>
            <a:off x="8812198" y="4809395"/>
            <a:ext cx="2880000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400" dirty="0"/>
              <a:t>Comprometimento, efetividade, respeito, ética, legalidade, planejamento, transparência e dignidade.</a:t>
            </a:r>
          </a:p>
          <a:p>
            <a:endParaRPr lang="pt-BR" sz="1400" dirty="0"/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11735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:a16="http://schemas.microsoft.com/office/drawing/2014/main" id="{94A73A27-6761-420D-A39D-CD0714467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-12441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NOSSA ESTRUTURA</a:t>
            </a:r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00051CCB-0D55-D935-386E-E3B3CC618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0" y="63562"/>
            <a:ext cx="2453589" cy="110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A779FF0-4795-7B77-C1AA-0DD678CF7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706" y="1262183"/>
            <a:ext cx="7227783" cy="520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3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EF99FFD7-E07D-41A0-9A24-0F0A90111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-3" y="248742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dirty="0">
              <a:solidFill>
                <a:srgbClr val="324D9B"/>
              </a:solidFill>
              <a:latin typeface="Arial Nova" panose="020B0504020202020204" pitchFamily="34" charset="0"/>
            </a:endParaRPr>
          </a:p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NOSSOS CONSELHOS</a:t>
            </a:r>
          </a:p>
          <a:p>
            <a:pPr algn="ctr"/>
            <a:endParaRPr lang="pt-BR" sz="4000" dirty="0">
              <a:latin typeface="Arial Nova" panose="020B0504020202020204" pitchFamily="34" charset="0"/>
            </a:endParaRPr>
          </a:p>
          <a:p>
            <a:pPr algn="ctr"/>
            <a:endParaRPr lang="pt-BR" sz="4000" dirty="0">
              <a:latin typeface="Arial Nova" panose="020B0504020202020204" pitchFamily="34" charset="0"/>
            </a:endParaRPr>
          </a:p>
          <a:p>
            <a:pPr algn="ctr"/>
            <a:endParaRPr lang="pt-BR" sz="4000" dirty="0">
              <a:latin typeface="Arial Nova" panose="020B0504020202020204" pitchFamily="34" charset="0"/>
            </a:endParaRPr>
          </a:p>
          <a:p>
            <a:pPr algn="ctr"/>
            <a:endParaRPr lang="pt-BR" sz="4000" dirty="0">
              <a:latin typeface="Arial Nova" panose="020B0504020202020204" pitchFamily="34" charset="0"/>
            </a:endParaRPr>
          </a:p>
          <a:p>
            <a:endParaRPr lang="pt-BR" sz="4000" dirty="0">
              <a:latin typeface="Arial Nova" panose="020B0504020202020204" pitchFamily="34" charset="0"/>
            </a:endParaRPr>
          </a:p>
          <a:p>
            <a:endParaRPr lang="pt-BR" sz="4000" dirty="0">
              <a:latin typeface="Arial Nova" panose="020B05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1D6C60B-C11A-4740-A793-DB779024B51C}"/>
              </a:ext>
            </a:extLst>
          </p:cNvPr>
          <p:cNvSpPr txBox="1"/>
          <p:nvPr/>
        </p:nvSpPr>
        <p:spPr>
          <a:xfrm>
            <a:off x="727160" y="2268520"/>
            <a:ext cx="1073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NOMEADOS POR MEIO DO DECRETO Nº 658/2022 DE 16 DE DEZEMBRO 2022</a:t>
            </a:r>
          </a:p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PARA O PERÍDO DE 04 ANOS – 2023 À 2026</a:t>
            </a: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0096811A-48DF-0BFC-1CCA-E836575E4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5" y="117258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AF188B7-930E-F5AF-7736-E5540ECE3901}"/>
              </a:ext>
            </a:extLst>
          </p:cNvPr>
          <p:cNvSpPr txBox="1"/>
          <p:nvPr/>
        </p:nvSpPr>
        <p:spPr>
          <a:xfrm>
            <a:off x="727159" y="3741690"/>
            <a:ext cx="10737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Conselho Municipal de Previdência – CMP</a:t>
            </a:r>
          </a:p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Conselho Fiscal de Previdência - CFP</a:t>
            </a: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8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EF99FFD7-E07D-41A0-9A24-0F0A90111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0" y="0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0" y="80653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NOSSOS CONSELHOS - CMP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1D6C60B-C11A-4740-A793-DB779024B51C}"/>
              </a:ext>
            </a:extLst>
          </p:cNvPr>
          <p:cNvSpPr txBox="1"/>
          <p:nvPr/>
        </p:nvSpPr>
        <p:spPr>
          <a:xfrm>
            <a:off x="727159" y="1735622"/>
            <a:ext cx="1073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CONSELHO MUNICIPAL DE PREVIDÊNCIA </a:t>
            </a:r>
          </a:p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 Ó</a:t>
            </a:r>
            <a:r>
              <a:rPr lang="pt-BR" sz="1800" b="1" kern="800" spc="1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rgão superior de deliberação colegiada assim composto: </a:t>
            </a:r>
            <a:endParaRPr lang="pt-BR" sz="2400" b="1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0096811A-48DF-0BFC-1CCA-E836575E4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" y="349509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AF188B7-930E-F5AF-7736-E5540ECE3901}"/>
              </a:ext>
            </a:extLst>
          </p:cNvPr>
          <p:cNvSpPr txBox="1"/>
          <p:nvPr/>
        </p:nvSpPr>
        <p:spPr>
          <a:xfrm>
            <a:off x="727160" y="2717444"/>
            <a:ext cx="10737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Representantes do Governo Municipal:</a:t>
            </a: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Franciele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Perego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Garcia	</a:t>
            </a: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Ricardo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Scarmagnani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0298F06-E9BD-8C3B-4343-A4E816ABF14C}"/>
              </a:ext>
            </a:extLst>
          </p:cNvPr>
          <p:cNvSpPr txBox="1"/>
          <p:nvPr/>
        </p:nvSpPr>
        <p:spPr>
          <a:xfrm>
            <a:off x="727160" y="4060516"/>
            <a:ext cx="10737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Representantes do Servidores Ativos e Inativos:</a:t>
            </a: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Rosiane L. dos Santos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Tonello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(Ativa)	</a:t>
            </a: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Marlúcia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das Graças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Modrack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(Inativa)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9DFE7C9-6F64-9389-DB67-FD858234A7F1}"/>
              </a:ext>
            </a:extLst>
          </p:cNvPr>
          <p:cNvSpPr txBox="1"/>
          <p:nvPr/>
        </p:nvSpPr>
        <p:spPr>
          <a:xfrm>
            <a:off x="727160" y="5389709"/>
            <a:ext cx="107376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Representantes do Poder legislativo:</a:t>
            </a: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Jones Silveira dos Santos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798" y="2441418"/>
            <a:ext cx="1526425" cy="15264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455" y="3878241"/>
            <a:ext cx="1472545" cy="147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13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EF99FFD7-E07D-41A0-9A24-0F0A90111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927"/>
          <a:stretch/>
        </p:blipFill>
        <p:spPr>
          <a:xfrm>
            <a:off x="-6" y="1018949"/>
            <a:ext cx="12192000" cy="689485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19A6E6-11B8-4F3E-8649-C0404FF47A47}"/>
              </a:ext>
            </a:extLst>
          </p:cNvPr>
          <p:cNvSpPr txBox="1"/>
          <p:nvPr/>
        </p:nvSpPr>
        <p:spPr>
          <a:xfrm>
            <a:off x="1804357" y="1141836"/>
            <a:ext cx="829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24D9B"/>
                </a:solidFill>
                <a:latin typeface="Arial Nova" panose="020B0504020202020204" pitchFamily="34" charset="0"/>
              </a:rPr>
              <a:t>NOSSOS CONSELHOS - CFP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1D6C60B-C11A-4740-A793-DB779024B51C}"/>
              </a:ext>
            </a:extLst>
          </p:cNvPr>
          <p:cNvSpPr txBox="1"/>
          <p:nvPr/>
        </p:nvSpPr>
        <p:spPr>
          <a:xfrm>
            <a:off x="585117" y="1896565"/>
            <a:ext cx="1073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CONSELHO FISCAL DE PREVIDÊNCIA </a:t>
            </a:r>
          </a:p>
          <a:p>
            <a:pPr algn="ctr"/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pt-BR" sz="1800" kern="800" spc="1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 Conselho Fiscal é o órgão de controle interno</a:t>
            </a:r>
            <a:r>
              <a:rPr lang="pt-BR" sz="1800" b="1" kern="800" spc="1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endParaRPr lang="pt-BR" sz="2400" b="1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0096811A-48DF-0BFC-1CCA-E836575E4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1" y="140944"/>
            <a:ext cx="2453589" cy="1100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AF188B7-930E-F5AF-7736-E5540ECE3901}"/>
              </a:ext>
            </a:extLst>
          </p:cNvPr>
          <p:cNvSpPr txBox="1"/>
          <p:nvPr/>
        </p:nvSpPr>
        <p:spPr>
          <a:xfrm>
            <a:off x="727160" y="2658733"/>
            <a:ext cx="10737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Conselheiros Titulares:</a:t>
            </a: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Estela Holz	</a:t>
            </a: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Ivanete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Carrisimi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Ticiani</a:t>
            </a:r>
            <a:endParaRPr lang="pt-BR" sz="2400" kern="800" spc="1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Maria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Jaquelina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Steinbach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0298F06-E9BD-8C3B-4343-A4E816ABF14C}"/>
              </a:ext>
            </a:extLst>
          </p:cNvPr>
          <p:cNvSpPr txBox="1"/>
          <p:nvPr/>
        </p:nvSpPr>
        <p:spPr>
          <a:xfrm>
            <a:off x="727161" y="4466379"/>
            <a:ext cx="107376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Conselheiros Titulares:</a:t>
            </a:r>
          </a:p>
          <a:p>
            <a:r>
              <a:rPr lang="pt-BR" b="1" kern="800" spc="10" dirty="0"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Jarbas 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Barbeta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(1º Suplente)	</a:t>
            </a: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Renata Battisti (2º Suplente)</a:t>
            </a: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</a:t>
            </a:r>
            <a:r>
              <a:rPr lang="pt-BR" sz="2400" kern="800" spc="1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Shayana</a:t>
            </a:r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Grassi de Almeida (3º Suplente)</a:t>
            </a:r>
          </a:p>
          <a:p>
            <a:r>
              <a:rPr lang="pt-BR" sz="2400" kern="8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	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16" y="2140757"/>
            <a:ext cx="2235300" cy="22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76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7458</TotalTime>
  <Words>1773</Words>
  <Application>Microsoft Office PowerPoint</Application>
  <PresentationFormat>Widescreen</PresentationFormat>
  <Paragraphs>415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3" baseType="lpstr">
      <vt:lpstr>Arial</vt:lpstr>
      <vt:lpstr>Arial Nova</vt:lpstr>
      <vt:lpstr>Calibri</vt:lpstr>
      <vt:lpstr>Calibri Light</vt:lpstr>
      <vt:lpstr>Tahoma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Samanta Zaniquelli</dc:creator>
  <cp:lastModifiedBy>Gorete Marca</cp:lastModifiedBy>
  <cp:revision>130</cp:revision>
  <dcterms:created xsi:type="dcterms:W3CDTF">2022-02-22T13:59:43Z</dcterms:created>
  <dcterms:modified xsi:type="dcterms:W3CDTF">2024-11-22T10:57:34Z</dcterms:modified>
</cp:coreProperties>
</file>