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78" r:id="rId3"/>
    <p:sldId id="259" r:id="rId4"/>
    <p:sldId id="267" r:id="rId5"/>
    <p:sldId id="270" r:id="rId6"/>
    <p:sldId id="261" r:id="rId7"/>
    <p:sldId id="263" r:id="rId8"/>
    <p:sldId id="340" r:id="rId9"/>
    <p:sldId id="365" r:id="rId10"/>
    <p:sldId id="364" r:id="rId11"/>
    <p:sldId id="366" r:id="rId12"/>
    <p:sldId id="367" r:id="rId13"/>
    <p:sldId id="363" r:id="rId14"/>
    <p:sldId id="341" r:id="rId15"/>
    <p:sldId id="342" r:id="rId16"/>
    <p:sldId id="343" r:id="rId17"/>
    <p:sldId id="344" r:id="rId18"/>
    <p:sldId id="368" r:id="rId19"/>
    <p:sldId id="357" r:id="rId20"/>
    <p:sldId id="358" r:id="rId21"/>
    <p:sldId id="369" r:id="rId22"/>
    <p:sldId id="370" r:id="rId23"/>
    <p:sldId id="359" r:id="rId24"/>
    <p:sldId id="373" r:id="rId25"/>
    <p:sldId id="374" r:id="rId26"/>
    <p:sldId id="371" r:id="rId27"/>
    <p:sldId id="372" r:id="rId28"/>
    <p:sldId id="375" r:id="rId29"/>
    <p:sldId id="355" r:id="rId30"/>
    <p:sldId id="356" r:id="rId31"/>
    <p:sldId id="353" r:id="rId32"/>
    <p:sldId id="376" r:id="rId33"/>
    <p:sldId id="354" r:id="rId34"/>
    <p:sldId id="362" r:id="rId3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968E"/>
    <a:srgbClr val="F3DBD9"/>
    <a:srgbClr val="324D9B"/>
    <a:srgbClr val="0E62AA"/>
    <a:srgbClr val="FFF03E"/>
    <a:srgbClr val="5EC4F0"/>
    <a:srgbClr val="FBE5D6"/>
    <a:srgbClr val="2E4996"/>
    <a:srgbClr val="88BEE6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>
        <p:scale>
          <a:sx n="119" d="100"/>
          <a:sy n="119" d="100"/>
        </p:scale>
        <p:origin x="-9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3949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374FAD3-28CE-4DC0-BD16-B074BB506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2BAD94B3-D57D-4FE5-B384-EF27180CA5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B1512F06-E14E-4F41-9EF6-48FE6DECD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62BC-FAF3-43A0-A5B3-E9E0EC4FF947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4A462ECF-2F27-4925-ACC7-0A88AF69F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EF2E7E60-C0DA-4581-B787-CCA06DC53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0727-24DF-428B-90BB-A5D5FF56CC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4790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4618E881-FE3A-4109-8B91-1D8C25B4B8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CB4C47F2-9696-46AE-AC5F-280B5A44E2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40F81F87-F865-4BA7-A223-88608B123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62BC-FAF3-43A0-A5B3-E9E0EC4FF947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9DBEBEDE-6E94-4859-8AD6-4C58C5B60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8CF9968D-D359-44F1-B7EF-80B8AFD38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0727-24DF-428B-90BB-A5D5FF56CC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0357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DAA05A3-671A-4897-A13F-31C1B1015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152CDCDC-4B7E-4D0F-B89C-2D2A6491F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A61608CC-7AFD-425F-A8EC-006049C35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62BC-FAF3-43A0-A5B3-E9E0EC4FF947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94D7595D-F1B8-4787-8383-57A9FC714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56B5F822-6EBB-4416-85E5-104293901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0727-24DF-428B-90BB-A5D5FF56CC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111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CC5CDD7-15BB-46EC-A6F1-001F20325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4AF48F72-F457-4EB2-BD5E-FD5E1110A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3EAB3F9C-4C23-4912-B0B6-ECB721C25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62BC-FAF3-43A0-A5B3-E9E0EC4FF947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A78DE811-656A-47B3-87E1-A61F736D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15C9E89E-3E85-4143-B379-83398148D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0727-24DF-428B-90BB-A5D5FF56CC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1175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38EEED1-AFB6-40B9-8D00-1386AA2DE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0D8625E4-9059-4C5A-8919-C037ABF23A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8B7C9358-E6A4-4CC8-AF0C-B0D1B7A722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6BF80C2F-C237-4AA0-BA00-1667C426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62BC-FAF3-43A0-A5B3-E9E0EC4FF947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5CB95BE0-F166-433C-80C8-F4568DD16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33018994-D3B4-4ED1-AB02-D82E74B28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0727-24DF-428B-90BB-A5D5FF56CC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5593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4097185-54C4-434B-90C3-9BC239BD2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DFCE9802-F87F-436D-9B7C-3D5E4CDC5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36FFE453-F8C9-425A-962A-443B9A9F6A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89FE0597-C791-4F00-83D4-9C9DC5BF3C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FFF23C87-3C07-426C-969D-02A7904DAD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="" xmlns:a16="http://schemas.microsoft.com/office/drawing/2014/main" id="{10F2C58A-BD08-4F59-9EFF-9C27BE624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62BC-FAF3-43A0-A5B3-E9E0EC4FF947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="" xmlns:a16="http://schemas.microsoft.com/office/drawing/2014/main" id="{3EFCD2D9-07B2-4BA5-B5D0-5B667E4C2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="" xmlns:a16="http://schemas.microsoft.com/office/drawing/2014/main" id="{28EC81EA-4C55-4052-9F92-5C6FC60BF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0727-24DF-428B-90BB-A5D5FF56CC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7260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FE9DF79-9705-4054-8C4A-DD2827FF4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8A605F5-B967-46E5-8993-41D97324A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62BC-FAF3-43A0-A5B3-E9E0EC4FF947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E553A24E-E4B7-4D9A-9E22-B4589E487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BB34085F-9A4B-456C-9D73-C8BDD7F48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0727-24DF-428B-90BB-A5D5FF56CC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80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="" xmlns:a16="http://schemas.microsoft.com/office/drawing/2014/main" id="{4F4DDDF4-0F8C-40EB-B718-FC64E3F03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62BC-FAF3-43A0-A5B3-E9E0EC4FF947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="" xmlns:a16="http://schemas.microsoft.com/office/drawing/2014/main" id="{32994876-AE24-41CA-A405-6BB3D1DF7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28AA2AB8-61EC-45E9-B442-DD7B9E007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0727-24DF-428B-90BB-A5D5FF56CC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2056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63E270B-568A-4EBA-BD3A-8BA422912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7DE17B00-A451-409A-97FA-3533637C8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24F0340A-0808-4524-B5CB-24C82AC13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35FF0642-29BA-463C-A085-A65EC2468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62BC-FAF3-43A0-A5B3-E9E0EC4FF947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C688C811-786A-4CD2-83E2-70C0F4D03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70AC9911-9343-4035-9152-1FB409983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0727-24DF-428B-90BB-A5D5FF56CC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0255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5909A78-77FA-4436-B9EB-46F263AB5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="" xmlns:a16="http://schemas.microsoft.com/office/drawing/2014/main" id="{DF4AC925-9570-4BE6-8D23-5E5CBA682A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4E448180-CC04-445E-A72A-AEDE84EBF3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1459C042-32C8-4917-96C2-8C0C296C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62BC-FAF3-43A0-A5B3-E9E0EC4FF947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B204F501-5CD5-49C2-83FA-692D78297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38152561-C410-4564-AD1F-554453186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0727-24DF-428B-90BB-A5D5FF56CC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4949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BC8EA7E9-49BB-4D47-8BC6-DD397BE8C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B85722C6-271E-4C3D-A4A4-013BBF45D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3027BBD6-873E-480D-89E7-335B579B20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562BC-FAF3-43A0-A5B3-E9E0EC4FF947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D6D8AB2E-5E04-4D2F-9AB9-16FF4B70A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68CC2AF1-C778-4563-A985-7785713ECC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E0727-24DF-428B-90BB-A5D5FF56CC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442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premed.com.br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A94B4648-3EB3-4D38-839F-C8C857BBCB1A}"/>
              </a:ext>
            </a:extLst>
          </p:cNvPr>
          <p:cNvSpPr/>
          <p:nvPr/>
        </p:nvSpPr>
        <p:spPr>
          <a:xfrm>
            <a:off x="0" y="1966452"/>
            <a:ext cx="12192000" cy="2890683"/>
          </a:xfrm>
          <a:prstGeom prst="rect">
            <a:avLst/>
          </a:prstGeom>
          <a:solidFill>
            <a:srgbClr val="324D9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>
            <a:extLst>
              <a:ext uri="{FF2B5EF4-FFF2-40B4-BE49-F238E27FC236}">
                <a16:creationId xmlns="" xmlns:a16="http://schemas.microsoft.com/office/drawing/2014/main" id="{86EA2EC1-7030-4419-8CAB-AC558E33394A}"/>
              </a:ext>
            </a:extLst>
          </p:cNvPr>
          <p:cNvSpPr/>
          <p:nvPr/>
        </p:nvSpPr>
        <p:spPr>
          <a:xfrm>
            <a:off x="5786284" y="363794"/>
            <a:ext cx="6056671" cy="5909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61716EE0-B88F-46A1-83DA-0BD431F873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duotone>
              <a:prstClr val="black"/>
              <a:srgbClr val="0E62AA">
                <a:tint val="45000"/>
                <a:satMod val="400000"/>
              </a:srgbClr>
            </a:duotone>
          </a:blip>
          <a:srcRect l="17515" t="-613" r="10224" b="121"/>
          <a:stretch/>
        </p:blipFill>
        <p:spPr>
          <a:xfrm>
            <a:off x="5803816" y="336559"/>
            <a:ext cx="6066383" cy="5963203"/>
          </a:xfrm>
          <a:prstGeom prst="ellipse">
            <a:avLst/>
          </a:prstGeom>
          <a:solidFill>
            <a:srgbClr val="324D9B"/>
          </a:solidFill>
          <a:ln>
            <a:solidFill>
              <a:schemeClr val="accent1"/>
            </a:solidFill>
          </a:ln>
        </p:spPr>
      </p:pic>
      <p:sp>
        <p:nvSpPr>
          <p:cNvPr id="13" name="Elipse 12">
            <a:extLst>
              <a:ext uri="{FF2B5EF4-FFF2-40B4-BE49-F238E27FC236}">
                <a16:creationId xmlns="" xmlns:a16="http://schemas.microsoft.com/office/drawing/2014/main" id="{A6D6C05D-DB5C-4F04-838F-BDECD58742B6}"/>
              </a:ext>
            </a:extLst>
          </p:cNvPr>
          <p:cNvSpPr/>
          <p:nvPr/>
        </p:nvSpPr>
        <p:spPr>
          <a:xfrm>
            <a:off x="7009042" y="1463611"/>
            <a:ext cx="3600000" cy="3600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>
            <a:extLst>
              <a:ext uri="{FF2B5EF4-FFF2-40B4-BE49-F238E27FC236}">
                <a16:creationId xmlns="" xmlns:a16="http://schemas.microsoft.com/office/drawing/2014/main" id="{B49CB6C4-5797-46BE-BD89-773764BF60A4}"/>
              </a:ext>
            </a:extLst>
          </p:cNvPr>
          <p:cNvSpPr/>
          <p:nvPr/>
        </p:nvSpPr>
        <p:spPr>
          <a:xfrm>
            <a:off x="7189042" y="1646631"/>
            <a:ext cx="3240000" cy="324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AB3B9750-5AE0-41A4-A264-6E8076AEF3C7}"/>
              </a:ext>
            </a:extLst>
          </p:cNvPr>
          <p:cNvSpPr txBox="1"/>
          <p:nvPr/>
        </p:nvSpPr>
        <p:spPr>
          <a:xfrm>
            <a:off x="6972608" y="2619404"/>
            <a:ext cx="36728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dirty="0">
                <a:solidFill>
                  <a:schemeClr val="bg1"/>
                </a:solidFill>
                <a:latin typeface="Arial Nova" panose="020B0504020202020204" pitchFamily="34" charset="0"/>
              </a:rPr>
              <a:t>2023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="" xmlns:a16="http://schemas.microsoft.com/office/drawing/2014/main" id="{055B553A-B505-42C9-AAA7-1A3846036C67}"/>
              </a:ext>
            </a:extLst>
          </p:cNvPr>
          <p:cNvSpPr txBox="1"/>
          <p:nvPr/>
        </p:nvSpPr>
        <p:spPr>
          <a:xfrm>
            <a:off x="321800" y="2282847"/>
            <a:ext cx="5321917" cy="2308324"/>
          </a:xfrm>
          <a:prstGeom prst="rect">
            <a:avLst/>
          </a:prstGeom>
          <a:noFill/>
          <a:ln>
            <a:solidFill>
              <a:srgbClr val="324D9B"/>
            </a:solidFill>
          </a:ln>
        </p:spPr>
        <p:txBody>
          <a:bodyPr wrap="square" rtlCol="0">
            <a:spAutoFit/>
          </a:bodyPr>
          <a:lstStyle/>
          <a:p>
            <a:r>
              <a:rPr lang="pt-BR" sz="7200" dirty="0">
                <a:solidFill>
                  <a:schemeClr val="bg1"/>
                </a:solidFill>
                <a:latin typeface="Arial Nova" panose="020B0504020202020204" pitchFamily="34" charset="0"/>
              </a:rPr>
              <a:t>AUDIÊNCIA PÚBLICA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="" xmlns:a16="http://schemas.microsoft.com/office/drawing/2014/main" id="{8212945B-33F4-4717-8622-82EFD13758B7}"/>
              </a:ext>
            </a:extLst>
          </p:cNvPr>
          <p:cNvSpPr/>
          <p:nvPr/>
        </p:nvSpPr>
        <p:spPr>
          <a:xfrm>
            <a:off x="321800" y="5501336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lipse 21">
            <a:extLst>
              <a:ext uri="{FF2B5EF4-FFF2-40B4-BE49-F238E27FC236}">
                <a16:creationId xmlns="" xmlns:a16="http://schemas.microsoft.com/office/drawing/2014/main" id="{0DF8ADD0-F8F9-4484-8C26-F7ACF16FD93C}"/>
              </a:ext>
            </a:extLst>
          </p:cNvPr>
          <p:cNvSpPr/>
          <p:nvPr/>
        </p:nvSpPr>
        <p:spPr>
          <a:xfrm>
            <a:off x="779829" y="5497777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Elipse 23">
            <a:extLst>
              <a:ext uri="{FF2B5EF4-FFF2-40B4-BE49-F238E27FC236}">
                <a16:creationId xmlns="" xmlns:a16="http://schemas.microsoft.com/office/drawing/2014/main" id="{AD5AE87D-D908-41AE-B357-D0B288B760AF}"/>
              </a:ext>
            </a:extLst>
          </p:cNvPr>
          <p:cNvSpPr/>
          <p:nvPr/>
        </p:nvSpPr>
        <p:spPr>
          <a:xfrm>
            <a:off x="1237859" y="5497777"/>
            <a:ext cx="180000" cy="1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324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>
            <a:extLst>
              <a:ext uri="{FF2B5EF4-FFF2-40B4-BE49-F238E27FC236}">
                <a16:creationId xmlns="" xmlns:a16="http://schemas.microsoft.com/office/drawing/2014/main" id="{FB475383-70C1-4F4A-AA46-43B1AF33FB02}"/>
              </a:ext>
            </a:extLst>
          </p:cNvPr>
          <p:cNvSpPr txBox="1"/>
          <p:nvPr/>
        </p:nvSpPr>
        <p:spPr>
          <a:xfrm>
            <a:off x="233465" y="5766021"/>
            <a:ext cx="5410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" panose="020B0504020202020204" pitchFamily="34" charset="0"/>
              </a:rPr>
              <a:t>APRESENTAÇÃO DA PRESTAÇÃO DE CONTAS ANUAL (2022) DO IPREMED, INCLUINDO OS RESULTADOS DE INVESTIMENTOS, AVALIAÇÃO ATUARIAL E GOVERNANÇA CORPORATIVA.</a:t>
            </a:r>
          </a:p>
          <a:p>
            <a:pPr algn="just"/>
            <a:endParaRPr lang="pt-BR" sz="1200" dirty="0">
              <a:solidFill>
                <a:schemeClr val="tx1">
                  <a:lumMod val="50000"/>
                  <a:lumOff val="50000"/>
                </a:schemeClr>
              </a:solidFill>
              <a:latin typeface="Arial Nova" panose="020B0504020202020204" pitchFamily="34" charset="0"/>
            </a:endParaRPr>
          </a:p>
        </p:txBody>
      </p:sp>
      <p:pic>
        <p:nvPicPr>
          <p:cNvPr id="2" name="Imagem 1" descr="Texto&#10;&#10;Descrição gerada automaticamente">
            <a:extLst>
              <a:ext uri="{FF2B5EF4-FFF2-40B4-BE49-F238E27FC236}">
                <a16:creationId xmlns="" xmlns:a16="http://schemas.microsoft.com/office/drawing/2014/main" id="{1203A4A7-063B-7FD7-68B2-D787726BCA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4" y="63562"/>
            <a:ext cx="2453589" cy="1100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0165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="" xmlns:a16="http://schemas.microsoft.com/office/drawing/2014/main" id="{EF99FFD7-E07D-41A0-9A24-0F0A90111E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927"/>
          <a:stretch/>
        </p:blipFill>
        <p:spPr>
          <a:xfrm>
            <a:off x="-6" y="1018949"/>
            <a:ext cx="12192000" cy="6894859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="" xmlns:a16="http://schemas.microsoft.com/office/drawing/2014/main" id="{A119A6E6-11B8-4F3E-8649-C0404FF47A47}"/>
              </a:ext>
            </a:extLst>
          </p:cNvPr>
          <p:cNvSpPr txBox="1"/>
          <p:nvPr/>
        </p:nvSpPr>
        <p:spPr>
          <a:xfrm>
            <a:off x="1804357" y="1141836"/>
            <a:ext cx="8299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NOSSOS CONSELHOS - CFP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01D6C60B-C11A-4740-A793-DB779024B51C}"/>
              </a:ext>
            </a:extLst>
          </p:cNvPr>
          <p:cNvSpPr txBox="1"/>
          <p:nvPr/>
        </p:nvSpPr>
        <p:spPr>
          <a:xfrm>
            <a:off x="585117" y="1896565"/>
            <a:ext cx="10737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kern="800" spc="10" dirty="0">
                <a:latin typeface="Times New Roman" panose="02020603050405020304" pitchFamily="18" charset="0"/>
                <a:ea typeface="SimSun" panose="02010600030101010101" pitchFamily="2" charset="-122"/>
              </a:rPr>
              <a:t>CONSELHO FISCAL DE PREVIDÊNCIA </a:t>
            </a:r>
          </a:p>
          <a:p>
            <a:pPr algn="ctr"/>
            <a:r>
              <a:rPr lang="pt-BR" b="1" kern="800" spc="1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pt-BR" sz="1800" kern="800" spc="1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 Conselho Fiscal é o órgão de controle interno</a:t>
            </a:r>
            <a:r>
              <a:rPr lang="pt-BR" sz="1800" b="1" kern="800" spc="1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endParaRPr lang="pt-BR" sz="2400" b="1" dirty="0">
              <a:solidFill>
                <a:schemeClr val="tx2">
                  <a:lumMod val="75000"/>
                </a:schemeClr>
              </a:solidFill>
              <a:latin typeface="Arial Nova" panose="020B0504020202020204" pitchFamily="34" charset="0"/>
            </a:endParaRPr>
          </a:p>
        </p:txBody>
      </p:sp>
      <p:pic>
        <p:nvPicPr>
          <p:cNvPr id="2" name="Imagem 1" descr="Texto&#10;&#10;Descrição gerada automaticamente">
            <a:extLst>
              <a:ext uri="{FF2B5EF4-FFF2-40B4-BE49-F238E27FC236}">
                <a16:creationId xmlns="" xmlns:a16="http://schemas.microsoft.com/office/drawing/2014/main" id="{0096811A-48DF-0BFC-1CCA-E836575E43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01" y="140944"/>
            <a:ext cx="2453589" cy="11009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1AF188B7-930E-F5AF-7736-E5540ECE3901}"/>
              </a:ext>
            </a:extLst>
          </p:cNvPr>
          <p:cNvSpPr txBox="1"/>
          <p:nvPr/>
        </p:nvSpPr>
        <p:spPr>
          <a:xfrm>
            <a:off x="727160" y="2658733"/>
            <a:ext cx="107376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kern="800" spc="10" dirty="0">
                <a:latin typeface="Times New Roman" panose="02020603050405020304" pitchFamily="18" charset="0"/>
                <a:ea typeface="SimSun" panose="02010600030101010101" pitchFamily="2" charset="-122"/>
              </a:rPr>
              <a:t>Conselheiros Titulares:</a:t>
            </a:r>
          </a:p>
          <a:p>
            <a:r>
              <a:rPr lang="pt-BR" sz="2400" kern="800" spc="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	Estela Holz	</a:t>
            </a:r>
          </a:p>
          <a:p>
            <a:r>
              <a:rPr lang="pt-BR" sz="2400" kern="800" spc="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	Ivanete </a:t>
            </a:r>
            <a:r>
              <a:rPr lang="pt-BR" sz="2400" kern="800" spc="1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Carrisimi</a:t>
            </a:r>
            <a:r>
              <a:rPr lang="pt-BR" sz="2400" kern="800" spc="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pt-BR" sz="2400" kern="800" spc="1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Ticiani</a:t>
            </a:r>
            <a:endParaRPr lang="pt-BR" sz="2400" kern="800" spc="1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pt-BR" sz="2400" kern="800" spc="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	Maria </a:t>
            </a:r>
            <a:r>
              <a:rPr lang="pt-BR" sz="2400" kern="800" spc="1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Jaquelina</a:t>
            </a:r>
            <a:r>
              <a:rPr lang="pt-BR" sz="2400" kern="800" spc="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pt-BR" sz="2400" kern="800" spc="1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Steinbach</a:t>
            </a:r>
            <a:r>
              <a:rPr lang="pt-BR" sz="2400" kern="800" spc="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endParaRPr lang="pt-BR" sz="2400" dirty="0">
              <a:solidFill>
                <a:schemeClr val="tx2">
                  <a:lumMod val="75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40298F06-E9BD-8C3B-4343-A4E816ABF14C}"/>
              </a:ext>
            </a:extLst>
          </p:cNvPr>
          <p:cNvSpPr txBox="1"/>
          <p:nvPr/>
        </p:nvSpPr>
        <p:spPr>
          <a:xfrm>
            <a:off x="727161" y="4466379"/>
            <a:ext cx="1073766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kern="800" spc="10" dirty="0">
                <a:latin typeface="Times New Roman" panose="02020603050405020304" pitchFamily="18" charset="0"/>
                <a:ea typeface="SimSun" panose="02010600030101010101" pitchFamily="2" charset="-122"/>
              </a:rPr>
              <a:t>Conselheiros Titulares:</a:t>
            </a:r>
          </a:p>
          <a:p>
            <a:r>
              <a:rPr lang="pt-BR" b="1" kern="800" spc="10" dirty="0">
                <a:latin typeface="Times New Roman" panose="02020603050405020304" pitchFamily="18" charset="0"/>
                <a:ea typeface="SimSun" panose="02010600030101010101" pitchFamily="2" charset="-122"/>
              </a:rPr>
              <a:t>			</a:t>
            </a:r>
            <a:r>
              <a:rPr lang="pt-BR" sz="2400" kern="800" spc="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Jarbas </a:t>
            </a:r>
            <a:r>
              <a:rPr lang="pt-BR" sz="2400" kern="800" spc="1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Barbeta</a:t>
            </a:r>
            <a:r>
              <a:rPr lang="pt-BR" sz="2400" kern="800" spc="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(1º Suplente)	</a:t>
            </a:r>
          </a:p>
          <a:p>
            <a:r>
              <a:rPr lang="pt-BR" sz="2400" kern="800" spc="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	Renata Battisti (2º Suplente)</a:t>
            </a:r>
          </a:p>
          <a:p>
            <a:r>
              <a:rPr lang="pt-BR" sz="2400" kern="800" spc="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	</a:t>
            </a:r>
            <a:r>
              <a:rPr lang="pt-BR" sz="2400" kern="800" spc="1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Shayana</a:t>
            </a:r>
            <a:r>
              <a:rPr lang="pt-BR" sz="2400" kern="800" spc="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Grassi de Almeida (3º Suplente)</a:t>
            </a:r>
          </a:p>
          <a:p>
            <a:r>
              <a:rPr lang="pt-BR" sz="2400" kern="800" spc="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927876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="" xmlns:a16="http://schemas.microsoft.com/office/drawing/2014/main" id="{EF99FFD7-E07D-41A0-9A24-0F0A90111E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927"/>
          <a:stretch/>
        </p:blipFill>
        <p:spPr>
          <a:xfrm>
            <a:off x="0" y="0"/>
            <a:ext cx="12192000" cy="6894859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="" xmlns:a16="http://schemas.microsoft.com/office/drawing/2014/main" id="{A119A6E6-11B8-4F3E-8649-C0404FF47A47}"/>
              </a:ext>
            </a:extLst>
          </p:cNvPr>
          <p:cNvSpPr txBox="1"/>
          <p:nvPr/>
        </p:nvSpPr>
        <p:spPr>
          <a:xfrm>
            <a:off x="278671" y="1257017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NOSSA DIRETORIA EXECUTIVA</a:t>
            </a:r>
            <a:endParaRPr lang="pt-BR" sz="4000" dirty="0">
              <a:latin typeface="Arial Nova" panose="020B0504020202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01D6C60B-C11A-4740-A793-DB779024B51C}"/>
              </a:ext>
            </a:extLst>
          </p:cNvPr>
          <p:cNvSpPr txBox="1"/>
          <p:nvPr/>
        </p:nvSpPr>
        <p:spPr>
          <a:xfrm>
            <a:off x="814247" y="2480429"/>
            <a:ext cx="107376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kern="800" spc="10" dirty="0">
                <a:latin typeface="Times New Roman" panose="02020603050405020304" pitchFamily="18" charset="0"/>
                <a:ea typeface="SimSun" panose="02010600030101010101" pitchFamily="2" charset="-122"/>
              </a:rPr>
              <a:t>NOMEADOS POR MEIO DO DECRETO 094/2021 DE 18/02/2021</a:t>
            </a:r>
          </a:p>
          <a:p>
            <a:pPr algn="ctr"/>
            <a:r>
              <a:rPr lang="pt-BR" b="1" kern="800" spc="10" dirty="0">
                <a:latin typeface="Times New Roman" panose="02020603050405020304" pitchFamily="18" charset="0"/>
                <a:ea typeface="SimSun" panose="02010600030101010101" pitchFamily="2" charset="-122"/>
              </a:rPr>
              <a:t>PERÍODO – INDETERMINADO </a:t>
            </a:r>
          </a:p>
          <a:p>
            <a:pPr algn="ctr"/>
            <a:r>
              <a:rPr lang="pt-BR" b="1" kern="800" spc="10" dirty="0">
                <a:latin typeface="Times New Roman" panose="02020603050405020304" pitchFamily="18" charset="0"/>
                <a:ea typeface="SimSun" panose="02010600030101010101" pitchFamily="2" charset="-122"/>
              </a:rPr>
              <a:t>Designados pelo Representante do Ente Federativo (Prefeito)</a:t>
            </a:r>
          </a:p>
        </p:txBody>
      </p:sp>
      <p:pic>
        <p:nvPicPr>
          <p:cNvPr id="2" name="Imagem 1" descr="Texto&#10;&#10;Descrição gerada automaticamente">
            <a:extLst>
              <a:ext uri="{FF2B5EF4-FFF2-40B4-BE49-F238E27FC236}">
                <a16:creationId xmlns="" xmlns:a16="http://schemas.microsoft.com/office/drawing/2014/main" id="{0096811A-48DF-0BFC-1CCA-E836575E43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281"/>
            <a:ext cx="2453589" cy="11009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1AF188B7-930E-F5AF-7736-E5540ECE3901}"/>
              </a:ext>
            </a:extLst>
          </p:cNvPr>
          <p:cNvSpPr txBox="1"/>
          <p:nvPr/>
        </p:nvSpPr>
        <p:spPr>
          <a:xfrm>
            <a:off x="143690" y="4145279"/>
            <a:ext cx="10393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kern="800" spc="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	Marta Regiana Ribeiro </a:t>
            </a:r>
            <a:r>
              <a:rPr lang="pt-BR" sz="2400" kern="800" spc="1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Fracaro</a:t>
            </a:r>
            <a:r>
              <a:rPr lang="pt-BR" sz="2400" kern="800" spc="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– Diretora Presidente</a:t>
            </a:r>
          </a:p>
          <a:p>
            <a:pPr algn="ctr"/>
            <a:r>
              <a:rPr lang="pt-BR" sz="2400" kern="800" spc="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	Maria </a:t>
            </a:r>
            <a:r>
              <a:rPr lang="pt-BR" sz="2400" kern="800" spc="1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Gorette</a:t>
            </a:r>
            <a:r>
              <a:rPr lang="pt-BR" sz="2400" kern="800" spc="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Marca – Diretora Administrativa/Financeira</a:t>
            </a:r>
          </a:p>
          <a:p>
            <a:pPr algn="ctr"/>
            <a:r>
              <a:rPr lang="pt-BR" sz="2400" kern="800" spc="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	Alexandro de Marque – Diretor Previdenciário	</a:t>
            </a:r>
            <a:endParaRPr lang="pt-BR" sz="2400" dirty="0">
              <a:solidFill>
                <a:schemeClr val="tx2">
                  <a:lumMod val="75000"/>
                </a:schemeClr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514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="" xmlns:a16="http://schemas.microsoft.com/office/drawing/2014/main" id="{EF99FFD7-E07D-41A0-9A24-0F0A90111E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927"/>
          <a:stretch/>
        </p:blipFill>
        <p:spPr>
          <a:xfrm>
            <a:off x="0" y="0"/>
            <a:ext cx="12192000" cy="6894859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="" xmlns:a16="http://schemas.microsoft.com/office/drawing/2014/main" id="{A119A6E6-11B8-4F3E-8649-C0404FF47A47}"/>
              </a:ext>
            </a:extLst>
          </p:cNvPr>
          <p:cNvSpPr txBox="1"/>
          <p:nvPr/>
        </p:nvSpPr>
        <p:spPr>
          <a:xfrm>
            <a:off x="2316477" y="1337753"/>
            <a:ext cx="8310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NOSSO COMITÊ INVESTIMENTO</a:t>
            </a:r>
            <a:endParaRPr lang="pt-BR" sz="4000" dirty="0">
              <a:latin typeface="Arial Nova" panose="020B0504020202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01D6C60B-C11A-4740-A793-DB779024B51C}"/>
              </a:ext>
            </a:extLst>
          </p:cNvPr>
          <p:cNvSpPr txBox="1"/>
          <p:nvPr/>
        </p:nvSpPr>
        <p:spPr>
          <a:xfrm>
            <a:off x="796830" y="2625232"/>
            <a:ext cx="10737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kern="800" spc="10" dirty="0">
                <a:latin typeface="Times New Roman" panose="02020603050405020304" pitchFamily="18" charset="0"/>
                <a:ea typeface="SimSun" panose="02010600030101010101" pitchFamily="2" charset="-122"/>
              </a:rPr>
              <a:t>NOMEADOS POR MEIO DO DECRETO 571/2022 DE 01/11/2022</a:t>
            </a:r>
          </a:p>
          <a:p>
            <a:pPr algn="ctr"/>
            <a:r>
              <a:rPr lang="pt-BR" b="1" kern="800" spc="10" dirty="0">
                <a:latin typeface="Times New Roman" panose="02020603050405020304" pitchFamily="18" charset="0"/>
                <a:ea typeface="SimSun" panose="02010600030101010101" pitchFamily="2" charset="-122"/>
              </a:rPr>
              <a:t>PERÍODO – 04 ANOS</a:t>
            </a:r>
          </a:p>
        </p:txBody>
      </p:sp>
      <p:pic>
        <p:nvPicPr>
          <p:cNvPr id="2" name="Imagem 1" descr="Texto&#10;&#10;Descrição gerada automaticamente">
            <a:extLst>
              <a:ext uri="{FF2B5EF4-FFF2-40B4-BE49-F238E27FC236}">
                <a16:creationId xmlns="" xmlns:a16="http://schemas.microsoft.com/office/drawing/2014/main" id="{0096811A-48DF-0BFC-1CCA-E836575E43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47" y="207670"/>
            <a:ext cx="2453589" cy="11009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1AF188B7-930E-F5AF-7736-E5540ECE3901}"/>
              </a:ext>
            </a:extLst>
          </p:cNvPr>
          <p:cNvSpPr txBox="1"/>
          <p:nvPr/>
        </p:nvSpPr>
        <p:spPr>
          <a:xfrm>
            <a:off x="579117" y="3909602"/>
            <a:ext cx="9104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kern="800" spc="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	Carlos Alberto Franzes</a:t>
            </a:r>
          </a:p>
          <a:p>
            <a:pPr algn="ctr"/>
            <a:r>
              <a:rPr lang="pt-BR" sz="2400" kern="800" spc="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	Maria </a:t>
            </a:r>
            <a:r>
              <a:rPr lang="pt-BR" sz="2400" kern="800" spc="1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Gorette</a:t>
            </a:r>
            <a:r>
              <a:rPr lang="pt-BR" sz="2400" kern="800" spc="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Marca</a:t>
            </a:r>
          </a:p>
          <a:p>
            <a:pPr algn="ctr"/>
            <a:r>
              <a:rPr lang="pt-BR" sz="2400" kern="800" spc="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		Sílvio José </a:t>
            </a:r>
            <a:r>
              <a:rPr lang="pt-BR" sz="2400" kern="800" spc="1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Lupschinski</a:t>
            </a:r>
            <a:r>
              <a:rPr lang="pt-BR" sz="2400" kern="800" spc="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endParaRPr lang="pt-BR" sz="2400" dirty="0">
              <a:solidFill>
                <a:schemeClr val="tx2">
                  <a:lumMod val="75000"/>
                </a:schemeClr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933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="" xmlns:a16="http://schemas.microsoft.com/office/drawing/2014/main" id="{EF99FFD7-E07D-41A0-9A24-0F0A90111E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927"/>
          <a:stretch/>
        </p:blipFill>
        <p:spPr>
          <a:xfrm>
            <a:off x="1" y="0"/>
            <a:ext cx="12192000" cy="6894859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="" xmlns:a16="http://schemas.microsoft.com/office/drawing/2014/main" id="{A119A6E6-11B8-4F3E-8649-C0404FF47A47}"/>
              </a:ext>
            </a:extLst>
          </p:cNvPr>
          <p:cNvSpPr txBox="1"/>
          <p:nvPr/>
        </p:nvSpPr>
        <p:spPr>
          <a:xfrm>
            <a:off x="-1" y="375179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NOSSO PESSOAL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01D6C60B-C11A-4740-A793-DB779024B51C}"/>
              </a:ext>
            </a:extLst>
          </p:cNvPr>
          <p:cNvSpPr txBox="1"/>
          <p:nvPr/>
        </p:nvSpPr>
        <p:spPr>
          <a:xfrm>
            <a:off x="2379896" y="1925354"/>
            <a:ext cx="78345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A Gestão de Pessoas do </a:t>
            </a:r>
            <a:r>
              <a:rPr lang="pt-BR" sz="2400" b="1" dirty="0">
                <a:solidFill>
                  <a:srgbClr val="324D9B"/>
                </a:solidFill>
                <a:latin typeface="Arial Nova" panose="020B0504020202020204" pitchFamily="34" charset="0"/>
              </a:rPr>
              <a:t>IPREMED</a:t>
            </a: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é voltada para desenvolver, treinar, capacitar, motivar e aperfeiçoar seus colaboradores, tendo como objetivo principal alinhar seus pilares à missão, visão e valores.</a:t>
            </a:r>
          </a:p>
          <a:p>
            <a:pPr algn="just"/>
            <a:endParaRPr lang="pt-BR" sz="2400" dirty="0">
              <a:solidFill>
                <a:schemeClr val="tx2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pPr algn="just"/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Nosso quadro de pessoal conta atualmente com </a:t>
            </a:r>
            <a:r>
              <a:rPr lang="pt-BR" sz="2400" b="1" u="sng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profissionais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 qualificados, disponíveis de segunda a sexta-feira do 08:00 as 17:00 horas no atendimento aos segurados e beneficiários.</a:t>
            </a:r>
          </a:p>
          <a:p>
            <a:pPr algn="just"/>
            <a:endParaRPr lang="pt-BR" sz="2400" dirty="0">
              <a:solidFill>
                <a:schemeClr val="tx2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pPr algn="r"/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OBS: Somos uma equipe de 05 servidores</a:t>
            </a:r>
          </a:p>
        </p:txBody>
      </p:sp>
      <p:pic>
        <p:nvPicPr>
          <p:cNvPr id="2" name="Imagem 1" descr="Texto&#10;&#10;Descrição gerada automaticamente">
            <a:extLst>
              <a:ext uri="{FF2B5EF4-FFF2-40B4-BE49-F238E27FC236}">
                <a16:creationId xmlns="" xmlns:a16="http://schemas.microsoft.com/office/drawing/2014/main" id="{0096811A-48DF-0BFC-1CCA-E836575E43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13" y="227172"/>
            <a:ext cx="2453589" cy="1100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3066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180C8BA4-CA67-42CB-A8A4-152B4FB7B9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927"/>
          <a:stretch/>
        </p:blipFill>
        <p:spPr>
          <a:xfrm>
            <a:off x="1" y="0"/>
            <a:ext cx="12192000" cy="689485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60DE0F3D-7300-4865-BA5B-879274A0CBED}"/>
              </a:ext>
            </a:extLst>
          </p:cNvPr>
          <p:cNvSpPr txBox="1"/>
          <p:nvPr/>
        </p:nvSpPr>
        <p:spPr>
          <a:xfrm>
            <a:off x="-1" y="85914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CANAL DE</a:t>
            </a:r>
            <a:r>
              <a:rPr lang="pt-BR" sz="4000" dirty="0">
                <a:solidFill>
                  <a:srgbClr val="FFF03E"/>
                </a:solidFill>
                <a:latin typeface="Arial Nova" panose="020B0504020202020204" pitchFamily="34" charset="0"/>
              </a:rPr>
              <a:t> </a:t>
            </a:r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COMUNICAÇÃO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91AEAAD0-7095-400E-8138-B09809E547AA}"/>
              </a:ext>
            </a:extLst>
          </p:cNvPr>
          <p:cNvSpPr txBox="1"/>
          <p:nvPr/>
        </p:nvSpPr>
        <p:spPr>
          <a:xfrm>
            <a:off x="645405" y="2243738"/>
            <a:ext cx="11160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O </a:t>
            </a:r>
            <a:r>
              <a:rPr lang="pt-BR" sz="2400" b="1" dirty="0">
                <a:solidFill>
                  <a:srgbClr val="324D9B"/>
                </a:solidFill>
                <a:latin typeface="Arial Nova" panose="020B0504020202020204" pitchFamily="34" charset="0"/>
              </a:rPr>
              <a:t>IPREMED</a:t>
            </a: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dispõe das melhores ferramentas de transmissão de informação,        	comunicação e transparência disponíveis no mercado.</a:t>
            </a:r>
          </a:p>
          <a:p>
            <a:pPr algn="ctr"/>
            <a:endParaRPr lang="pt-BR" sz="2400" dirty="0">
              <a:solidFill>
                <a:schemeClr val="tx2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pPr algn="ctr"/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Conheça nosso Site: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05C5F71C-F5B5-46BC-A795-C284E6748E73}"/>
              </a:ext>
            </a:extLst>
          </p:cNvPr>
          <p:cNvSpPr txBox="1"/>
          <p:nvPr/>
        </p:nvSpPr>
        <p:spPr>
          <a:xfrm>
            <a:off x="1192320" y="4490108"/>
            <a:ext cx="9668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https://www.ipremed.com.br/</a:t>
            </a:r>
            <a:endParaRPr lang="pt-BR" sz="4400" dirty="0">
              <a:solidFill>
                <a:schemeClr val="accent1"/>
              </a:solidFill>
            </a:endParaRPr>
          </a:p>
        </p:txBody>
      </p:sp>
      <p:pic>
        <p:nvPicPr>
          <p:cNvPr id="2" name="Imagem 1" descr="Texto&#10;&#10;Descrição gerada automaticamente">
            <a:extLst>
              <a:ext uri="{FF2B5EF4-FFF2-40B4-BE49-F238E27FC236}">
                <a16:creationId xmlns="" xmlns:a16="http://schemas.microsoft.com/office/drawing/2014/main" id="{5C592652-DC8F-6E6D-98D4-DDFF13E0BC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5" y="181480"/>
            <a:ext cx="2453589" cy="1100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0999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m 33">
            <a:extLst>
              <a:ext uri="{FF2B5EF4-FFF2-40B4-BE49-F238E27FC236}">
                <a16:creationId xmlns="" xmlns:a16="http://schemas.microsoft.com/office/drawing/2014/main" id="{5BBF2724-9363-4CB6-9678-E1AFEF440F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927"/>
          <a:stretch/>
        </p:blipFill>
        <p:spPr>
          <a:xfrm>
            <a:off x="0" y="755244"/>
            <a:ext cx="12192000" cy="6894859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="" xmlns:a16="http://schemas.microsoft.com/office/drawing/2014/main" id="{0B91C0C1-D841-483B-A394-44394047760F}"/>
              </a:ext>
            </a:extLst>
          </p:cNvPr>
          <p:cNvSpPr txBox="1"/>
          <p:nvPr/>
        </p:nvSpPr>
        <p:spPr>
          <a:xfrm>
            <a:off x="2971803" y="587073"/>
            <a:ext cx="7509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Em nosso site vocês encontram: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1570BAC8-6DAE-4614-A185-BCED4CF5595D}"/>
              </a:ext>
            </a:extLst>
          </p:cNvPr>
          <p:cNvSpPr txBox="1"/>
          <p:nvPr/>
        </p:nvSpPr>
        <p:spPr>
          <a:xfrm>
            <a:off x="4878603" y="1741990"/>
            <a:ext cx="5289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</a:rPr>
              <a:t>Transparência;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="" xmlns:a16="http://schemas.microsoft.com/office/drawing/2014/main" id="{DF66570C-94AC-4563-B0B1-6424DBC761B1}"/>
              </a:ext>
            </a:extLst>
          </p:cNvPr>
          <p:cNvSpPr txBox="1"/>
          <p:nvPr/>
        </p:nvSpPr>
        <p:spPr>
          <a:xfrm>
            <a:off x="4878603" y="3891282"/>
            <a:ext cx="5289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</a:rPr>
              <a:t>Gestão dos Investimentos;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="" xmlns:a16="http://schemas.microsoft.com/office/drawing/2014/main" id="{2A1A7E60-949F-4854-811D-8360B055D0A5}"/>
              </a:ext>
            </a:extLst>
          </p:cNvPr>
          <p:cNvSpPr txBox="1"/>
          <p:nvPr/>
        </p:nvSpPr>
        <p:spPr>
          <a:xfrm>
            <a:off x="4878603" y="3158480"/>
            <a:ext cx="5132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</a:rPr>
              <a:t>Governança Corporativa;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="" xmlns:a16="http://schemas.microsoft.com/office/drawing/2014/main" id="{04251BFE-5731-4700-9FE1-F5B88749829F}"/>
              </a:ext>
            </a:extLst>
          </p:cNvPr>
          <p:cNvSpPr txBox="1"/>
          <p:nvPr/>
        </p:nvSpPr>
        <p:spPr>
          <a:xfrm>
            <a:off x="4878603" y="2446246"/>
            <a:ext cx="5289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</a:rPr>
              <a:t>Estrutura Administrativa;</a:t>
            </a:r>
          </a:p>
        </p:txBody>
      </p:sp>
      <p:sp>
        <p:nvSpPr>
          <p:cNvPr id="49" name="Elipse 48">
            <a:extLst>
              <a:ext uri="{FF2B5EF4-FFF2-40B4-BE49-F238E27FC236}">
                <a16:creationId xmlns="" xmlns:a16="http://schemas.microsoft.com/office/drawing/2014/main" id="{437AE471-1560-4D12-AE22-B73C1B1BF044}"/>
              </a:ext>
            </a:extLst>
          </p:cNvPr>
          <p:cNvSpPr/>
          <p:nvPr/>
        </p:nvSpPr>
        <p:spPr>
          <a:xfrm>
            <a:off x="4606092" y="1955923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Elipse 50">
            <a:extLst>
              <a:ext uri="{FF2B5EF4-FFF2-40B4-BE49-F238E27FC236}">
                <a16:creationId xmlns="" xmlns:a16="http://schemas.microsoft.com/office/drawing/2014/main" id="{94F4B84B-6003-4A6E-A2F9-708447AB4FDE}"/>
              </a:ext>
            </a:extLst>
          </p:cNvPr>
          <p:cNvSpPr/>
          <p:nvPr/>
        </p:nvSpPr>
        <p:spPr>
          <a:xfrm>
            <a:off x="4183486" y="2640758"/>
            <a:ext cx="180000" cy="180000"/>
          </a:xfrm>
          <a:prstGeom prst="ellipse">
            <a:avLst/>
          </a:prstGeom>
          <a:solidFill>
            <a:srgbClr val="324D9B"/>
          </a:solidFill>
          <a:ln>
            <a:solidFill>
              <a:srgbClr val="0E62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Elipse 51">
            <a:extLst>
              <a:ext uri="{FF2B5EF4-FFF2-40B4-BE49-F238E27FC236}">
                <a16:creationId xmlns="" xmlns:a16="http://schemas.microsoft.com/office/drawing/2014/main" id="{EC25209D-20C7-4FCA-95C8-FB99C0273FAD}"/>
              </a:ext>
            </a:extLst>
          </p:cNvPr>
          <p:cNvSpPr/>
          <p:nvPr/>
        </p:nvSpPr>
        <p:spPr>
          <a:xfrm>
            <a:off x="4619596" y="2640758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Elipse 52">
            <a:extLst>
              <a:ext uri="{FF2B5EF4-FFF2-40B4-BE49-F238E27FC236}">
                <a16:creationId xmlns="" xmlns:a16="http://schemas.microsoft.com/office/drawing/2014/main" id="{9B367DFC-4E3C-4019-9F53-2FC91FD03A6E}"/>
              </a:ext>
            </a:extLst>
          </p:cNvPr>
          <p:cNvSpPr/>
          <p:nvPr/>
        </p:nvSpPr>
        <p:spPr>
          <a:xfrm>
            <a:off x="3758948" y="3393112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Elipse 53">
            <a:extLst>
              <a:ext uri="{FF2B5EF4-FFF2-40B4-BE49-F238E27FC236}">
                <a16:creationId xmlns="" xmlns:a16="http://schemas.microsoft.com/office/drawing/2014/main" id="{391E9DC7-1194-4C97-84D6-3C0896BDBF63}"/>
              </a:ext>
            </a:extLst>
          </p:cNvPr>
          <p:cNvSpPr/>
          <p:nvPr/>
        </p:nvSpPr>
        <p:spPr>
          <a:xfrm>
            <a:off x="4195058" y="3393112"/>
            <a:ext cx="180000" cy="180000"/>
          </a:xfrm>
          <a:prstGeom prst="ellipse">
            <a:avLst/>
          </a:prstGeom>
          <a:solidFill>
            <a:srgbClr val="324D9B"/>
          </a:solidFill>
          <a:ln>
            <a:solidFill>
              <a:srgbClr val="0E62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Elipse 54">
            <a:extLst>
              <a:ext uri="{FF2B5EF4-FFF2-40B4-BE49-F238E27FC236}">
                <a16:creationId xmlns="" xmlns:a16="http://schemas.microsoft.com/office/drawing/2014/main" id="{17E382D6-BFC1-4E9D-94C4-588902E35F2C}"/>
              </a:ext>
            </a:extLst>
          </p:cNvPr>
          <p:cNvSpPr/>
          <p:nvPr/>
        </p:nvSpPr>
        <p:spPr>
          <a:xfrm>
            <a:off x="4631168" y="3393112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Elipse 55">
            <a:extLst>
              <a:ext uri="{FF2B5EF4-FFF2-40B4-BE49-F238E27FC236}">
                <a16:creationId xmlns="" xmlns:a16="http://schemas.microsoft.com/office/drawing/2014/main" id="{3627FB12-4517-47E7-9CA7-2C1D4295E99B}"/>
              </a:ext>
            </a:extLst>
          </p:cNvPr>
          <p:cNvSpPr/>
          <p:nvPr/>
        </p:nvSpPr>
        <p:spPr>
          <a:xfrm>
            <a:off x="3766179" y="4116742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Elipse 56">
            <a:extLst>
              <a:ext uri="{FF2B5EF4-FFF2-40B4-BE49-F238E27FC236}">
                <a16:creationId xmlns="" xmlns:a16="http://schemas.microsoft.com/office/drawing/2014/main" id="{328687AA-B032-4A61-9117-23CC2DD1B192}"/>
              </a:ext>
            </a:extLst>
          </p:cNvPr>
          <p:cNvSpPr/>
          <p:nvPr/>
        </p:nvSpPr>
        <p:spPr>
          <a:xfrm>
            <a:off x="4196987" y="4112674"/>
            <a:ext cx="180000" cy="180000"/>
          </a:xfrm>
          <a:prstGeom prst="ellipse">
            <a:avLst/>
          </a:prstGeom>
          <a:solidFill>
            <a:srgbClr val="324D9B"/>
          </a:solidFill>
          <a:ln>
            <a:solidFill>
              <a:srgbClr val="0E62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Elipse 57">
            <a:extLst>
              <a:ext uri="{FF2B5EF4-FFF2-40B4-BE49-F238E27FC236}">
                <a16:creationId xmlns="" xmlns:a16="http://schemas.microsoft.com/office/drawing/2014/main" id="{2A0C3C68-5679-454C-9DD3-770D3E08B9DA}"/>
              </a:ext>
            </a:extLst>
          </p:cNvPr>
          <p:cNvSpPr/>
          <p:nvPr/>
        </p:nvSpPr>
        <p:spPr>
          <a:xfrm>
            <a:off x="4633097" y="4112674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Elipse 58">
            <a:extLst>
              <a:ext uri="{FF2B5EF4-FFF2-40B4-BE49-F238E27FC236}">
                <a16:creationId xmlns="" xmlns:a16="http://schemas.microsoft.com/office/drawing/2014/main" id="{63A21096-1866-447C-9015-7B58F7F7F3DB}"/>
              </a:ext>
            </a:extLst>
          </p:cNvPr>
          <p:cNvSpPr/>
          <p:nvPr/>
        </p:nvSpPr>
        <p:spPr>
          <a:xfrm>
            <a:off x="3335371" y="4125724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="" xmlns:a16="http://schemas.microsoft.com/office/drawing/2014/main" id="{A5898226-9100-44F2-BE17-198206D019A9}"/>
              </a:ext>
            </a:extLst>
          </p:cNvPr>
          <p:cNvSpPr txBox="1"/>
          <p:nvPr/>
        </p:nvSpPr>
        <p:spPr>
          <a:xfrm>
            <a:off x="4907805" y="4645432"/>
            <a:ext cx="5289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</a:rPr>
              <a:t>Fale Conosco.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="" xmlns:a16="http://schemas.microsoft.com/office/drawing/2014/main" id="{1C125ECA-2FAE-464E-B72F-A54E2EB6CC68}"/>
              </a:ext>
            </a:extLst>
          </p:cNvPr>
          <p:cNvSpPr/>
          <p:nvPr/>
        </p:nvSpPr>
        <p:spPr>
          <a:xfrm>
            <a:off x="3758948" y="4833268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lipse 26">
            <a:extLst>
              <a:ext uri="{FF2B5EF4-FFF2-40B4-BE49-F238E27FC236}">
                <a16:creationId xmlns="" xmlns:a16="http://schemas.microsoft.com/office/drawing/2014/main" id="{275DE3C9-2C5F-48CB-A2F0-A48F023EA67F}"/>
              </a:ext>
            </a:extLst>
          </p:cNvPr>
          <p:cNvSpPr/>
          <p:nvPr/>
        </p:nvSpPr>
        <p:spPr>
          <a:xfrm>
            <a:off x="4195058" y="4784204"/>
            <a:ext cx="180000" cy="180000"/>
          </a:xfrm>
          <a:prstGeom prst="ellipse">
            <a:avLst/>
          </a:prstGeom>
          <a:solidFill>
            <a:srgbClr val="324D9B"/>
          </a:solidFill>
          <a:ln>
            <a:solidFill>
              <a:srgbClr val="0E62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Elipse 28">
            <a:extLst>
              <a:ext uri="{FF2B5EF4-FFF2-40B4-BE49-F238E27FC236}">
                <a16:creationId xmlns="" xmlns:a16="http://schemas.microsoft.com/office/drawing/2014/main" id="{28798456-BA79-40A0-974F-6A21EBE4A234}"/>
              </a:ext>
            </a:extLst>
          </p:cNvPr>
          <p:cNvSpPr/>
          <p:nvPr/>
        </p:nvSpPr>
        <p:spPr>
          <a:xfrm>
            <a:off x="4618310" y="4784204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>
            <a:extLst>
              <a:ext uri="{FF2B5EF4-FFF2-40B4-BE49-F238E27FC236}">
                <a16:creationId xmlns="" xmlns:a16="http://schemas.microsoft.com/office/drawing/2014/main" id="{38E224EC-F2EF-4C3D-ABCC-69E519999F44}"/>
              </a:ext>
            </a:extLst>
          </p:cNvPr>
          <p:cNvSpPr/>
          <p:nvPr/>
        </p:nvSpPr>
        <p:spPr>
          <a:xfrm>
            <a:off x="3312575" y="4830655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Elipse 30">
            <a:extLst>
              <a:ext uri="{FF2B5EF4-FFF2-40B4-BE49-F238E27FC236}">
                <a16:creationId xmlns="" xmlns:a16="http://schemas.microsoft.com/office/drawing/2014/main" id="{D96A9DD9-E511-4B95-8961-D1B91592EEBB}"/>
              </a:ext>
            </a:extLst>
          </p:cNvPr>
          <p:cNvSpPr/>
          <p:nvPr/>
        </p:nvSpPr>
        <p:spPr>
          <a:xfrm>
            <a:off x="2881803" y="4830655"/>
            <a:ext cx="180000" cy="180000"/>
          </a:xfrm>
          <a:prstGeom prst="ellipse">
            <a:avLst/>
          </a:prstGeom>
          <a:solidFill>
            <a:srgbClr val="324D9B"/>
          </a:solidFill>
          <a:ln>
            <a:solidFill>
              <a:srgbClr val="0E62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 descr="Texto&#10;&#10;Descrição gerada automaticamente">
            <a:extLst>
              <a:ext uri="{FF2B5EF4-FFF2-40B4-BE49-F238E27FC236}">
                <a16:creationId xmlns="" xmlns:a16="http://schemas.microsoft.com/office/drawing/2014/main" id="{7C730382-ADCB-7368-DE70-01B555B97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5" y="176089"/>
            <a:ext cx="2453589" cy="1100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1575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C9B8198E-A9D0-42E2-8321-C59142E76D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927"/>
          <a:stretch/>
        </p:blipFill>
        <p:spPr>
          <a:xfrm>
            <a:off x="1" y="0"/>
            <a:ext cx="12192000" cy="6894859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="" xmlns:a16="http://schemas.microsoft.com/office/drawing/2014/main" id="{0B91C0C1-D841-483B-A394-44394047760F}"/>
              </a:ext>
            </a:extLst>
          </p:cNvPr>
          <p:cNvSpPr txBox="1"/>
          <p:nvPr/>
        </p:nvSpPr>
        <p:spPr>
          <a:xfrm>
            <a:off x="0" y="2459504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solidFill>
                  <a:srgbClr val="324D9B"/>
                </a:solidFill>
                <a:latin typeface="Arial Nova" panose="020B0504020202020204" pitchFamily="34" charset="0"/>
              </a:rPr>
              <a:t>RESULTADOS</a:t>
            </a:r>
          </a:p>
          <a:p>
            <a:pPr algn="ctr"/>
            <a:r>
              <a:rPr lang="pt-BR" sz="6000" dirty="0">
                <a:solidFill>
                  <a:srgbClr val="324D9B"/>
                </a:solidFill>
                <a:latin typeface="Arial Nova" panose="020B0504020202020204" pitchFamily="34" charset="0"/>
              </a:rPr>
              <a:t>GERAIS</a:t>
            </a:r>
          </a:p>
        </p:txBody>
      </p:sp>
      <p:pic>
        <p:nvPicPr>
          <p:cNvPr id="2" name="Imagem 1" descr="Texto&#10;&#10;Descrição gerada automaticamente">
            <a:extLst>
              <a:ext uri="{FF2B5EF4-FFF2-40B4-BE49-F238E27FC236}">
                <a16:creationId xmlns="" xmlns:a16="http://schemas.microsoft.com/office/drawing/2014/main" id="{41D157BD-DDA6-988E-1B3A-638E45D617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50" y="242350"/>
            <a:ext cx="2453589" cy="1100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4319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="" xmlns:a16="http://schemas.microsoft.com/office/drawing/2014/main" id="{84F395A3-51A3-4FC3-9F9A-EF334CD385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927"/>
          <a:stretch/>
        </p:blipFill>
        <p:spPr>
          <a:xfrm>
            <a:off x="1" y="0"/>
            <a:ext cx="12192000" cy="6894859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="" xmlns:a16="http://schemas.microsoft.com/office/drawing/2014/main" id="{A119A6E6-11B8-4F3E-8649-C0404FF47A47}"/>
              </a:ext>
            </a:extLst>
          </p:cNvPr>
          <p:cNvSpPr txBox="1"/>
          <p:nvPr/>
        </p:nvSpPr>
        <p:spPr>
          <a:xfrm>
            <a:off x="142085" y="109921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DADOS DOS SEGURADOS</a:t>
            </a:r>
          </a:p>
          <a:p>
            <a:pPr algn="ctr"/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Quantidade</a:t>
            </a:r>
          </a:p>
        </p:txBody>
      </p:sp>
      <p:graphicFrame>
        <p:nvGraphicFramePr>
          <p:cNvPr id="10" name="Tabela 3">
            <a:extLst>
              <a:ext uri="{FF2B5EF4-FFF2-40B4-BE49-F238E27FC236}">
                <a16:creationId xmlns="" xmlns:a16="http://schemas.microsoft.com/office/drawing/2014/main" id="{1CD449B4-423F-499F-A8A8-FA0BA03B55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097112"/>
              </p:ext>
            </p:extLst>
          </p:nvPr>
        </p:nvGraphicFramePr>
        <p:xfrm>
          <a:off x="2316000" y="2682240"/>
          <a:ext cx="7560000" cy="1493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20000">
                  <a:extLst>
                    <a:ext uri="{9D8B030D-6E8A-4147-A177-3AD203B41FA5}">
                      <a16:colId xmlns="" xmlns:a16="http://schemas.microsoft.com/office/drawing/2014/main" val="1558328824"/>
                    </a:ext>
                  </a:extLst>
                </a:gridCol>
                <a:gridCol w="2520000">
                  <a:extLst>
                    <a:ext uri="{9D8B030D-6E8A-4147-A177-3AD203B41FA5}">
                      <a16:colId xmlns="" xmlns:a16="http://schemas.microsoft.com/office/drawing/2014/main" val="461651563"/>
                    </a:ext>
                  </a:extLst>
                </a:gridCol>
                <a:gridCol w="2520000">
                  <a:extLst>
                    <a:ext uri="{9D8B030D-6E8A-4147-A177-3AD203B41FA5}">
                      <a16:colId xmlns="" xmlns:a16="http://schemas.microsoft.com/office/drawing/2014/main" val="3146809944"/>
                    </a:ext>
                  </a:extLst>
                </a:gridCol>
              </a:tblGrid>
              <a:tr h="263856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Exercícios</a:t>
                      </a:r>
                    </a:p>
                  </a:txBody>
                  <a:tcPr anchor="ctr">
                    <a:solidFill>
                      <a:srgbClr val="324D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Aposentados</a:t>
                      </a:r>
                    </a:p>
                  </a:txBody>
                  <a:tcPr anchor="ctr">
                    <a:solidFill>
                      <a:srgbClr val="324D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Pensionistas</a:t>
                      </a:r>
                    </a:p>
                  </a:txBody>
                  <a:tcPr anchor="ctr">
                    <a:solidFill>
                      <a:srgbClr val="324D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66029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/>
                        <a:t>2021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399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56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0389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/>
                        <a:t>2022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439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59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33034029"/>
                  </a:ext>
                </a:extLst>
              </a:tr>
            </a:tbl>
          </a:graphicData>
        </a:graphic>
      </p:graphicFrame>
      <p:pic>
        <p:nvPicPr>
          <p:cNvPr id="2" name="Imagem 1" descr="Texto&#10;&#10;Descrição gerada automaticamente">
            <a:extLst>
              <a:ext uri="{FF2B5EF4-FFF2-40B4-BE49-F238E27FC236}">
                <a16:creationId xmlns="" xmlns:a16="http://schemas.microsoft.com/office/drawing/2014/main" id="{DB0C891F-CE0E-F21D-4E87-88F986BB8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5" y="176089"/>
            <a:ext cx="2453589" cy="11009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788D44B5-0722-0E87-CE7A-B500566CBBE9}"/>
              </a:ext>
            </a:extLst>
          </p:cNvPr>
          <p:cNvSpPr txBox="1"/>
          <p:nvPr/>
        </p:nvSpPr>
        <p:spPr>
          <a:xfrm>
            <a:off x="2030614" y="4838071"/>
            <a:ext cx="9668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accent1"/>
                </a:solidFill>
              </a:rPr>
              <a:t>Somatório das informações do plano previdenciário e financeiro</a:t>
            </a:r>
          </a:p>
        </p:txBody>
      </p:sp>
    </p:spTree>
    <p:extLst>
      <p:ext uri="{BB962C8B-B14F-4D97-AF65-F5344CB8AC3E}">
        <p14:creationId xmlns:p14="http://schemas.microsoft.com/office/powerpoint/2010/main" val="1664740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="" xmlns:a16="http://schemas.microsoft.com/office/drawing/2014/main" id="{84F395A3-51A3-4FC3-9F9A-EF334CD385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927"/>
          <a:stretch/>
        </p:blipFill>
        <p:spPr>
          <a:xfrm>
            <a:off x="1" y="0"/>
            <a:ext cx="12192000" cy="6894859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="" xmlns:a16="http://schemas.microsoft.com/office/drawing/2014/main" id="{A119A6E6-11B8-4F3E-8649-C0404FF47A47}"/>
              </a:ext>
            </a:extLst>
          </p:cNvPr>
          <p:cNvSpPr txBox="1"/>
          <p:nvPr/>
        </p:nvSpPr>
        <p:spPr>
          <a:xfrm>
            <a:off x="133856" y="1095596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DADOS DOS SEGURADOS</a:t>
            </a:r>
          </a:p>
          <a:p>
            <a:pPr algn="ctr"/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Valores dos Benefícios (ANUAL)</a:t>
            </a:r>
          </a:p>
        </p:txBody>
      </p:sp>
      <p:graphicFrame>
        <p:nvGraphicFramePr>
          <p:cNvPr id="10" name="Tabela 3">
            <a:extLst>
              <a:ext uri="{FF2B5EF4-FFF2-40B4-BE49-F238E27FC236}">
                <a16:creationId xmlns="" xmlns:a16="http://schemas.microsoft.com/office/drawing/2014/main" id="{1CD449B4-423F-499F-A8A8-FA0BA03B55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302101"/>
              </p:ext>
            </p:extLst>
          </p:nvPr>
        </p:nvGraphicFramePr>
        <p:xfrm>
          <a:off x="2316000" y="2682240"/>
          <a:ext cx="7560000" cy="1493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20000">
                  <a:extLst>
                    <a:ext uri="{9D8B030D-6E8A-4147-A177-3AD203B41FA5}">
                      <a16:colId xmlns="" xmlns:a16="http://schemas.microsoft.com/office/drawing/2014/main" val="1558328824"/>
                    </a:ext>
                  </a:extLst>
                </a:gridCol>
                <a:gridCol w="2520000">
                  <a:extLst>
                    <a:ext uri="{9D8B030D-6E8A-4147-A177-3AD203B41FA5}">
                      <a16:colId xmlns="" xmlns:a16="http://schemas.microsoft.com/office/drawing/2014/main" val="461651563"/>
                    </a:ext>
                  </a:extLst>
                </a:gridCol>
                <a:gridCol w="2520000">
                  <a:extLst>
                    <a:ext uri="{9D8B030D-6E8A-4147-A177-3AD203B41FA5}">
                      <a16:colId xmlns="" xmlns:a16="http://schemas.microsoft.com/office/drawing/2014/main" val="3146809944"/>
                    </a:ext>
                  </a:extLst>
                </a:gridCol>
              </a:tblGrid>
              <a:tr h="263856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Exercícios</a:t>
                      </a:r>
                    </a:p>
                  </a:txBody>
                  <a:tcPr anchor="ctr">
                    <a:solidFill>
                      <a:srgbClr val="324D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Aposentados</a:t>
                      </a:r>
                    </a:p>
                  </a:txBody>
                  <a:tcPr anchor="ctr">
                    <a:solidFill>
                      <a:srgbClr val="324D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Pensionistas</a:t>
                      </a:r>
                    </a:p>
                  </a:txBody>
                  <a:tcPr anchor="ctr">
                    <a:solidFill>
                      <a:srgbClr val="324D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66029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/>
                        <a:t>2021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19.939.247,42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1.392.356,32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0389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/>
                        <a:t>2022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25.466.013,84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1.586.599,81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33034029"/>
                  </a:ext>
                </a:extLst>
              </a:tr>
            </a:tbl>
          </a:graphicData>
        </a:graphic>
      </p:graphicFrame>
      <p:pic>
        <p:nvPicPr>
          <p:cNvPr id="2" name="Imagem 1" descr="Texto&#10;&#10;Descrição gerada automaticamente">
            <a:extLst>
              <a:ext uri="{FF2B5EF4-FFF2-40B4-BE49-F238E27FC236}">
                <a16:creationId xmlns="" xmlns:a16="http://schemas.microsoft.com/office/drawing/2014/main" id="{DB0C891F-CE0E-F21D-4E87-88F986BB8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5" y="176089"/>
            <a:ext cx="2453589" cy="11009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788D44B5-0722-0E87-CE7A-B500566CBBE9}"/>
              </a:ext>
            </a:extLst>
          </p:cNvPr>
          <p:cNvSpPr txBox="1"/>
          <p:nvPr/>
        </p:nvSpPr>
        <p:spPr>
          <a:xfrm>
            <a:off x="2030614" y="4838071"/>
            <a:ext cx="9668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accent1"/>
                </a:solidFill>
              </a:rPr>
              <a:t>Somatório das informações do plano previdenciário e financeiro</a:t>
            </a:r>
          </a:p>
        </p:txBody>
      </p:sp>
    </p:spTree>
    <p:extLst>
      <p:ext uri="{BB962C8B-B14F-4D97-AF65-F5344CB8AC3E}">
        <p14:creationId xmlns:p14="http://schemas.microsoft.com/office/powerpoint/2010/main" val="20675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7AB367FE-29E2-4D71-A064-30F8216650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927"/>
          <a:stretch/>
        </p:blipFill>
        <p:spPr>
          <a:xfrm>
            <a:off x="0" y="0"/>
            <a:ext cx="12192000" cy="6894859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="" xmlns:a16="http://schemas.microsoft.com/office/drawing/2014/main" id="{0B91C0C1-D841-483B-A394-44394047760F}"/>
              </a:ext>
            </a:extLst>
          </p:cNvPr>
          <p:cNvSpPr txBox="1"/>
          <p:nvPr/>
        </p:nvSpPr>
        <p:spPr>
          <a:xfrm>
            <a:off x="0" y="2459504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solidFill>
                  <a:srgbClr val="324D9B"/>
                </a:solidFill>
                <a:latin typeface="Arial Nova" panose="020B0504020202020204" pitchFamily="34" charset="0"/>
              </a:rPr>
              <a:t>AVALIAÇÃO ATUARIAL</a:t>
            </a:r>
          </a:p>
        </p:txBody>
      </p:sp>
      <p:pic>
        <p:nvPicPr>
          <p:cNvPr id="2" name="Imagem 1" descr="Texto&#10;&#10;Descrição gerada automaticamente">
            <a:extLst>
              <a:ext uri="{FF2B5EF4-FFF2-40B4-BE49-F238E27FC236}">
                <a16:creationId xmlns="" xmlns:a16="http://schemas.microsoft.com/office/drawing/2014/main" id="{2FF84400-3DF1-B709-9A60-59BF7AD27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98" y="128772"/>
            <a:ext cx="2453589" cy="1100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9650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="" xmlns:a16="http://schemas.microsoft.com/office/drawing/2014/main" id="{83DE3F52-1F05-4735-A897-CDD4789898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927"/>
          <a:stretch/>
        </p:blipFill>
        <p:spPr>
          <a:xfrm>
            <a:off x="1" y="0"/>
            <a:ext cx="12192000" cy="6894859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C8A896F8-CEB7-4FE8-8DF4-1B9557DC4B9E}"/>
              </a:ext>
            </a:extLst>
          </p:cNvPr>
          <p:cNvSpPr/>
          <p:nvPr/>
        </p:nvSpPr>
        <p:spPr>
          <a:xfrm>
            <a:off x="17119" y="1200639"/>
            <a:ext cx="12192000" cy="5014451"/>
          </a:xfrm>
          <a:prstGeom prst="rect">
            <a:avLst/>
          </a:prstGeom>
          <a:solidFill>
            <a:srgbClr val="324D9B">
              <a:alpha val="50000"/>
            </a:srgbClr>
          </a:solidFill>
          <a:ln>
            <a:solidFill>
              <a:srgbClr val="324D9B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1D4CF7CB-1E41-4F5A-9683-C724E31CB9B2}"/>
              </a:ext>
            </a:extLst>
          </p:cNvPr>
          <p:cNvSpPr txBox="1"/>
          <p:nvPr/>
        </p:nvSpPr>
        <p:spPr>
          <a:xfrm>
            <a:off x="3310164" y="1527893"/>
            <a:ext cx="5751871" cy="461665"/>
          </a:xfrm>
          <a:prstGeom prst="rect">
            <a:avLst/>
          </a:prstGeom>
          <a:solidFill>
            <a:srgbClr val="324D9B"/>
          </a:solidFill>
          <a:ln>
            <a:solidFill>
              <a:srgbClr val="324D9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Marta </a:t>
            </a:r>
            <a:r>
              <a:rPr lang="pt-BR" sz="2400" b="1" dirty="0" err="1" smtClean="0">
                <a:solidFill>
                  <a:schemeClr val="bg1"/>
                </a:solidFill>
              </a:rPr>
              <a:t>Regiana</a:t>
            </a:r>
            <a:r>
              <a:rPr lang="pt-BR" sz="2400" b="1" dirty="0" smtClean="0">
                <a:solidFill>
                  <a:schemeClr val="bg1"/>
                </a:solidFill>
              </a:rPr>
              <a:t> Ribeiro </a:t>
            </a:r>
            <a:r>
              <a:rPr lang="pt-BR" sz="2400" b="1" dirty="0" err="1" smtClean="0">
                <a:solidFill>
                  <a:schemeClr val="bg1"/>
                </a:solidFill>
              </a:rPr>
              <a:t>Fracaro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="" xmlns:a16="http://schemas.microsoft.com/office/drawing/2014/main" id="{19FF2A2E-0731-4E4B-8A2C-E6A689D7566B}"/>
              </a:ext>
            </a:extLst>
          </p:cNvPr>
          <p:cNvSpPr txBox="1"/>
          <p:nvPr/>
        </p:nvSpPr>
        <p:spPr>
          <a:xfrm>
            <a:off x="5090622" y="2049166"/>
            <a:ext cx="2190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Diretora </a:t>
            </a: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Presidente</a:t>
            </a: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1032114D-6E9E-4755-B5A2-E4918C2431B5}"/>
              </a:ext>
            </a:extLst>
          </p:cNvPr>
          <p:cNvSpPr txBox="1"/>
          <p:nvPr/>
        </p:nvSpPr>
        <p:spPr>
          <a:xfrm>
            <a:off x="3440282" y="2599052"/>
            <a:ext cx="5716222" cy="1754326"/>
          </a:xfrm>
          <a:prstGeom prst="rect">
            <a:avLst/>
          </a:prstGeom>
          <a:solidFill>
            <a:srgbClr val="324D9B"/>
          </a:solidFill>
          <a:ln>
            <a:solidFill>
              <a:srgbClr val="324D9B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G</a:t>
            </a:r>
            <a:r>
              <a:rPr lang="pt-BR" sz="18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raduada em Ciência</a:t>
            </a:r>
            <a:r>
              <a:rPr lang="pt-BR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s Contábeis; </a:t>
            </a:r>
          </a:p>
          <a:p>
            <a:pPr algn="just"/>
            <a:r>
              <a:rPr lang="pt-BR" sz="1800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Mais de 20 anos atuando na área contábil</a:t>
            </a:r>
            <a:endParaRPr lang="pt-BR" sz="1800" dirty="0">
              <a:solidFill>
                <a:schemeClr val="bg1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pt-BR" dirty="0" smtClean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Secretária Municipal de Finanças;</a:t>
            </a:r>
          </a:p>
          <a:p>
            <a:pPr algn="just"/>
            <a:r>
              <a:rPr lang="pt-BR" dirty="0" smtClean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3 anos atuando na Matéria </a:t>
            </a:r>
            <a:r>
              <a:rPr lang="pt-BR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P</a:t>
            </a:r>
            <a:r>
              <a:rPr lang="pt-BR" dirty="0" smtClean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revidenciária</a:t>
            </a:r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pt-BR" sz="18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Certificação Profissional </a:t>
            </a:r>
            <a:r>
              <a:rPr lang="pt-BR" sz="1800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CGRPPS - Instituto </a:t>
            </a:r>
            <a:r>
              <a:rPr lang="pt-BR" sz="18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Totum</a:t>
            </a:r>
            <a:r>
              <a:rPr lang="pt-BR" sz="18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(</a:t>
            </a:r>
            <a:r>
              <a:rPr lang="pt-BR" sz="1800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Dirigente)</a:t>
            </a:r>
            <a:endParaRPr lang="pt-BR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Imagem 1" descr="Texto&#10;&#10;Descrição gerada automaticamente">
            <a:extLst>
              <a:ext uri="{FF2B5EF4-FFF2-40B4-BE49-F238E27FC236}">
                <a16:creationId xmlns="" xmlns:a16="http://schemas.microsoft.com/office/drawing/2014/main" id="{62239318-36C3-5CB8-1B07-EF85CCA5A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4" y="63562"/>
            <a:ext cx="2453589" cy="1100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9325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8D6741D2-4A49-45A7-86F4-F9E5C95F37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927"/>
          <a:stretch/>
        </p:blipFill>
        <p:spPr>
          <a:xfrm>
            <a:off x="1" y="0"/>
            <a:ext cx="12192000" cy="6894859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="" xmlns:a16="http://schemas.microsoft.com/office/drawing/2014/main" id="{A119A6E6-11B8-4F3E-8649-C0404FF47A47}"/>
              </a:ext>
            </a:extLst>
          </p:cNvPr>
          <p:cNvSpPr txBox="1"/>
          <p:nvPr/>
        </p:nvSpPr>
        <p:spPr>
          <a:xfrm>
            <a:off x="1788284" y="1425750"/>
            <a:ext cx="9236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OBJETIVO DA AVALIAÇÃO ATUARIAL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01D6C60B-C11A-4740-A793-DB779024B51C}"/>
              </a:ext>
            </a:extLst>
          </p:cNvPr>
          <p:cNvSpPr txBox="1"/>
          <p:nvPr/>
        </p:nvSpPr>
        <p:spPr>
          <a:xfrm>
            <a:off x="1667674" y="2653847"/>
            <a:ext cx="89935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“Documento </a:t>
            </a:r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elaborado por atuário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, em conformidade com as bases técnicas estabelecidas para o plano de benefícios do RPPS, que </a:t>
            </a:r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caracteriza a população segurada e a base cadastral utilizada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, discrimina os </a:t>
            </a:r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encargos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, estima os </a:t>
            </a:r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recursos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 necessários e as </a:t>
            </a:r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alíquotas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 de contribuição normal e suplementar do plano de custeio de equilíbrio para todos os benefícios do plano, que apresenta os montantes dos fundos de natureza atuarial, das reservas técnicas e provisões matemáticas a contabilizar, o fluxo atuarial e as projeções atuariais exigidas pela legislação pertinente e que contem parecer atuarial conclusivo relativo </a:t>
            </a:r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à solvência e liquidez do plano de benefícios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.”</a:t>
            </a:r>
          </a:p>
          <a:p>
            <a:pPr algn="just"/>
            <a:endParaRPr lang="pt-BR" sz="2000" dirty="0">
              <a:solidFill>
                <a:schemeClr val="tx2">
                  <a:lumMod val="75000"/>
                </a:schemeClr>
              </a:solidFill>
              <a:latin typeface="Arial Nova" panose="020B0504020202020204" pitchFamily="34" charset="0"/>
            </a:endParaRPr>
          </a:p>
        </p:txBody>
      </p:sp>
      <p:pic>
        <p:nvPicPr>
          <p:cNvPr id="2" name="Imagem 1" descr="Texto&#10;&#10;Descrição gerada automaticamente">
            <a:extLst>
              <a:ext uri="{FF2B5EF4-FFF2-40B4-BE49-F238E27FC236}">
                <a16:creationId xmlns="" xmlns:a16="http://schemas.microsoft.com/office/drawing/2014/main" id="{76478E01-E5A7-4550-626A-E89CF392FC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2" y="162385"/>
            <a:ext cx="2453589" cy="1100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3679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8D6741D2-4A49-45A7-86F4-F9E5C95F37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927"/>
          <a:stretch/>
        </p:blipFill>
        <p:spPr>
          <a:xfrm>
            <a:off x="0" y="-199244"/>
            <a:ext cx="12192000" cy="6894859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="" xmlns:a16="http://schemas.microsoft.com/office/drawing/2014/main" id="{A119A6E6-11B8-4F3E-8649-C0404FF47A47}"/>
              </a:ext>
            </a:extLst>
          </p:cNvPr>
          <p:cNvSpPr txBox="1"/>
          <p:nvPr/>
        </p:nvSpPr>
        <p:spPr>
          <a:xfrm>
            <a:off x="1750184" y="1154211"/>
            <a:ext cx="9236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SEGREGAÇÃO DE MASSAS</a:t>
            </a:r>
          </a:p>
        </p:txBody>
      </p:sp>
      <p:pic>
        <p:nvPicPr>
          <p:cNvPr id="2" name="Imagem 1" descr="Texto&#10;&#10;Descrição gerada automaticamente">
            <a:extLst>
              <a:ext uri="{FF2B5EF4-FFF2-40B4-BE49-F238E27FC236}">
                <a16:creationId xmlns="" xmlns:a16="http://schemas.microsoft.com/office/drawing/2014/main" id="{76478E01-E5A7-4550-626A-E89CF392FC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2" y="162385"/>
            <a:ext cx="2453589" cy="11009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65AE14D6-871B-FCBF-6399-C867D2427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7616" y="2098880"/>
            <a:ext cx="995728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De acordo com a Lei Municipal n.º 81/2005 foi definida a segregação de massas para o Regime Próprio de Previdência Social da Prefeitura Municipal de MEDIANEIRA PR, em dois grupos, onde o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Plano Financeiro</a:t>
            </a:r>
            <a:r>
              <a:rPr lang="pt-BR" dirty="0">
                <a:latin typeface="Arial" pitchFamily="34" charset="0"/>
                <a:cs typeface="Arial" pitchFamily="34" charset="0"/>
              </a:rPr>
              <a:t> contempla todos os servidores ativos que tenham sido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admitidos até 29/10/2005</a:t>
            </a:r>
            <a:r>
              <a:rPr lang="pt-BR" dirty="0">
                <a:latin typeface="Arial" pitchFamily="34" charset="0"/>
                <a:cs typeface="Arial" pitchFamily="34" charset="0"/>
              </a:rPr>
              <a:t>, e os inativos e pensionistas até aquela data. E o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Plano Previdenciário</a:t>
            </a:r>
            <a:r>
              <a:rPr lang="pt-BR" dirty="0">
                <a:latin typeface="Arial" pitchFamily="34" charset="0"/>
                <a:cs typeface="Arial" pitchFamily="34" charset="0"/>
              </a:rPr>
              <a:t> o qual é composto pelos servidores ativos que tenham sido admitidos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após a data de 30/10/2005 </a:t>
            </a:r>
            <a:r>
              <a:rPr lang="pt-BR" dirty="0">
                <a:latin typeface="Arial" pitchFamily="34" charset="0"/>
                <a:cs typeface="Arial" pitchFamily="34" charset="0"/>
              </a:rPr>
              <a:t>e inativos e pensionistas oriundos desses servidores ativos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O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plano financeiro </a:t>
            </a:r>
            <a:r>
              <a:rPr lang="pt-BR" dirty="0">
                <a:latin typeface="Arial" pitchFamily="34" charset="0"/>
                <a:cs typeface="Arial" pitchFamily="34" charset="0"/>
              </a:rPr>
              <a:t>é um grupo fechado a novas entradas e tendera a extinção. Sendo que toda a arrecadação tem a função principal de cobrir as despesas correntes, não havendo necessidade de se formar reservas.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O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plano previdenciário</a:t>
            </a:r>
            <a:r>
              <a:rPr lang="pt-BR" dirty="0">
                <a:latin typeface="Arial" pitchFamily="34" charset="0"/>
                <a:cs typeface="Arial" pitchFamily="34" charset="0"/>
              </a:rPr>
              <a:t>, tem como objetivo principal o regime financeiro de capitalização onde a rentabilidade das reservas somadas as contribuições serão suficientes para cobrir as despesas previdenciárias deste grupo.</a:t>
            </a:r>
          </a:p>
        </p:txBody>
      </p:sp>
    </p:spTree>
    <p:extLst>
      <p:ext uri="{BB962C8B-B14F-4D97-AF65-F5344CB8AC3E}">
        <p14:creationId xmlns:p14="http://schemas.microsoft.com/office/powerpoint/2010/main" val="1261194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8D6741D2-4A49-45A7-86F4-F9E5C95F37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927"/>
          <a:stretch/>
        </p:blipFill>
        <p:spPr>
          <a:xfrm>
            <a:off x="0" y="-199244"/>
            <a:ext cx="12192000" cy="6894859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="" xmlns:a16="http://schemas.microsoft.com/office/drawing/2014/main" id="{A119A6E6-11B8-4F3E-8649-C0404FF47A47}"/>
              </a:ext>
            </a:extLst>
          </p:cNvPr>
          <p:cNvSpPr txBox="1"/>
          <p:nvPr/>
        </p:nvSpPr>
        <p:spPr>
          <a:xfrm>
            <a:off x="1837872" y="740277"/>
            <a:ext cx="9236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ALÍQUOTAS VIGENTES</a:t>
            </a:r>
          </a:p>
        </p:txBody>
      </p:sp>
      <p:pic>
        <p:nvPicPr>
          <p:cNvPr id="2" name="Imagem 1" descr="Texto&#10;&#10;Descrição gerada automaticamente">
            <a:extLst>
              <a:ext uri="{FF2B5EF4-FFF2-40B4-BE49-F238E27FC236}">
                <a16:creationId xmlns="" xmlns:a16="http://schemas.microsoft.com/office/drawing/2014/main" id="{76478E01-E5A7-4550-626A-E89CF392FC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2" y="162385"/>
            <a:ext cx="2453589" cy="11009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65AE14D6-871B-FCBF-6399-C867D2427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1891" y="1845761"/>
            <a:ext cx="995728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O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plano financeiro </a:t>
            </a:r>
            <a:r>
              <a:rPr lang="pt-BR" dirty="0">
                <a:latin typeface="Arial" pitchFamily="34" charset="0"/>
                <a:cs typeface="Arial" pitchFamily="34" charset="0"/>
              </a:rPr>
              <a:t>é um grupo fechado a novas entradas e tendera a extinção. Sendo que toda a arrecadação tem a função principal de cobrir as despesas correntes, não havendo necessidade de se formar reservas.</a:t>
            </a:r>
          </a:p>
          <a:p>
            <a:pPr algn="ctr"/>
            <a:r>
              <a:rPr lang="pt-BR" b="1" dirty="0">
                <a:latin typeface="Arial" pitchFamily="34" charset="0"/>
                <a:cs typeface="Arial" pitchFamily="34" charset="0"/>
              </a:rPr>
              <a:t>Contribuição Servidor – 14%</a:t>
            </a:r>
          </a:p>
          <a:p>
            <a:pPr algn="ctr"/>
            <a:r>
              <a:rPr lang="pt-BR" b="1" dirty="0">
                <a:latin typeface="Arial" pitchFamily="34" charset="0"/>
                <a:cs typeface="Arial" pitchFamily="34" charset="0"/>
              </a:rPr>
              <a:t>     Contribuição Patronal – 16,18%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O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plano previdenciário</a:t>
            </a:r>
            <a:r>
              <a:rPr lang="pt-BR" dirty="0">
                <a:latin typeface="Arial" pitchFamily="34" charset="0"/>
                <a:cs typeface="Arial" pitchFamily="34" charset="0"/>
              </a:rPr>
              <a:t>, tem como objetivo principal o regime financeiro de capitalização onde a rentabilidade das reservas somadas as contribuições serão suficientes para cobrir as despesas previdenciárias deste grupo.</a:t>
            </a:r>
          </a:p>
          <a:p>
            <a:pPr algn="ctr"/>
            <a:r>
              <a:rPr lang="pt-BR" b="1" dirty="0">
                <a:latin typeface="Arial" pitchFamily="34" charset="0"/>
                <a:cs typeface="Arial" pitchFamily="34" charset="0"/>
              </a:rPr>
              <a:t>Contribuição Servidor – 14%</a:t>
            </a:r>
          </a:p>
          <a:p>
            <a:pPr algn="ctr"/>
            <a:r>
              <a:rPr lang="pt-BR" b="1" dirty="0">
                <a:latin typeface="Arial" pitchFamily="34" charset="0"/>
                <a:cs typeface="Arial" pitchFamily="34" charset="0"/>
              </a:rPr>
              <a:t>Contribuição Patronal – 14%</a:t>
            </a: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336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3EA9034D-4E68-4D6D-9A5A-8719F6415D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927"/>
          <a:stretch/>
        </p:blipFill>
        <p:spPr>
          <a:xfrm>
            <a:off x="1" y="0"/>
            <a:ext cx="12192000" cy="6894859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="" xmlns:a16="http://schemas.microsoft.com/office/drawing/2014/main" id="{A119A6E6-11B8-4F3E-8649-C0404FF47A47}"/>
              </a:ext>
            </a:extLst>
          </p:cNvPr>
          <p:cNvSpPr txBox="1"/>
          <p:nvPr/>
        </p:nvSpPr>
        <p:spPr>
          <a:xfrm>
            <a:off x="0" y="115942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BASE DE DADOS E ESTATÍSTICAS</a:t>
            </a:r>
          </a:p>
          <a:p>
            <a:pPr algn="ctr"/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31/12/2022</a:t>
            </a:r>
          </a:p>
        </p:txBody>
      </p:sp>
      <p:graphicFrame>
        <p:nvGraphicFramePr>
          <p:cNvPr id="9" name="Tabela 3">
            <a:extLst>
              <a:ext uri="{FF2B5EF4-FFF2-40B4-BE49-F238E27FC236}">
                <a16:creationId xmlns="" xmlns:a16="http://schemas.microsoft.com/office/drawing/2014/main" id="{3D78C593-B7AC-4426-AA8B-4F3BA292C3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882808"/>
              </p:ext>
            </p:extLst>
          </p:nvPr>
        </p:nvGraphicFramePr>
        <p:xfrm>
          <a:off x="1363603" y="2634248"/>
          <a:ext cx="9484124" cy="2590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71031">
                  <a:extLst>
                    <a:ext uri="{9D8B030D-6E8A-4147-A177-3AD203B41FA5}">
                      <a16:colId xmlns="" xmlns:a16="http://schemas.microsoft.com/office/drawing/2014/main" val="1558328824"/>
                    </a:ext>
                  </a:extLst>
                </a:gridCol>
                <a:gridCol w="2371031">
                  <a:extLst>
                    <a:ext uri="{9D8B030D-6E8A-4147-A177-3AD203B41FA5}">
                      <a16:colId xmlns="" xmlns:a16="http://schemas.microsoft.com/office/drawing/2014/main" val="461651563"/>
                    </a:ext>
                  </a:extLst>
                </a:gridCol>
                <a:gridCol w="2371031">
                  <a:extLst>
                    <a:ext uri="{9D8B030D-6E8A-4147-A177-3AD203B41FA5}">
                      <a16:colId xmlns="" xmlns:a16="http://schemas.microsoft.com/office/drawing/2014/main" val="3146809944"/>
                    </a:ext>
                  </a:extLst>
                </a:gridCol>
                <a:gridCol w="2371031">
                  <a:extLst>
                    <a:ext uri="{9D8B030D-6E8A-4147-A177-3AD203B41FA5}">
                      <a16:colId xmlns="" xmlns:a16="http://schemas.microsoft.com/office/drawing/2014/main" val="27542851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Informações</a:t>
                      </a:r>
                    </a:p>
                  </a:txBody>
                  <a:tcPr anchor="ctr">
                    <a:solidFill>
                      <a:srgbClr val="324D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Masculino</a:t>
                      </a:r>
                    </a:p>
                  </a:txBody>
                  <a:tcPr anchor="ctr">
                    <a:solidFill>
                      <a:srgbClr val="324D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Feminino</a:t>
                      </a:r>
                    </a:p>
                  </a:txBody>
                  <a:tcPr anchor="ctr">
                    <a:solidFill>
                      <a:srgbClr val="324D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Total</a:t>
                      </a:r>
                    </a:p>
                  </a:txBody>
                  <a:tcPr anchor="ctr">
                    <a:solidFill>
                      <a:srgbClr val="324D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66029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Nº Ativos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227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961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1.188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0389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Nº Aposentados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70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381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451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9209262"/>
                  </a:ext>
                </a:extLst>
              </a:tr>
              <a:tr h="347919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Nº Pensionistas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24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40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64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65293336"/>
                  </a:ext>
                </a:extLst>
              </a:tr>
              <a:tr h="347919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>
                          <a:solidFill>
                            <a:schemeClr val="bg1"/>
                          </a:solidFill>
                        </a:rPr>
                        <a:t>321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>
                          <a:solidFill>
                            <a:schemeClr val="bg1"/>
                          </a:solidFill>
                        </a:rPr>
                        <a:t>1382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>
                          <a:solidFill>
                            <a:schemeClr val="bg1"/>
                          </a:solidFill>
                        </a:rPr>
                        <a:t>1703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61261281"/>
                  </a:ext>
                </a:extLst>
              </a:tr>
            </a:tbl>
          </a:graphicData>
        </a:graphic>
      </p:graphicFrame>
      <p:pic>
        <p:nvPicPr>
          <p:cNvPr id="2" name="Imagem 1" descr="Texto&#10;&#10;Descrição gerada automaticamente">
            <a:extLst>
              <a:ext uri="{FF2B5EF4-FFF2-40B4-BE49-F238E27FC236}">
                <a16:creationId xmlns="" xmlns:a16="http://schemas.microsoft.com/office/drawing/2014/main" id="{B4C1CC1F-DE8F-B3D5-701E-1032F59A44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2" y="162385"/>
            <a:ext cx="2453589" cy="1100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09142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3EA9034D-4E68-4D6D-9A5A-8719F6415D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927"/>
          <a:stretch/>
        </p:blipFill>
        <p:spPr>
          <a:xfrm>
            <a:off x="0" y="-36859"/>
            <a:ext cx="12192000" cy="6894859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="" xmlns:a16="http://schemas.microsoft.com/office/drawing/2014/main" id="{A119A6E6-11B8-4F3E-8649-C0404FF47A47}"/>
              </a:ext>
            </a:extLst>
          </p:cNvPr>
          <p:cNvSpPr txBox="1"/>
          <p:nvPr/>
        </p:nvSpPr>
        <p:spPr>
          <a:xfrm>
            <a:off x="0" y="60164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RESULTADOS ATUARIAIS</a:t>
            </a:r>
          </a:p>
          <a:p>
            <a:pPr algn="ctr"/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31/12/2022</a:t>
            </a:r>
          </a:p>
        </p:txBody>
      </p:sp>
      <p:pic>
        <p:nvPicPr>
          <p:cNvPr id="2" name="Imagem 1" descr="Texto&#10;&#10;Descrição gerada automaticamente">
            <a:extLst>
              <a:ext uri="{FF2B5EF4-FFF2-40B4-BE49-F238E27FC236}">
                <a16:creationId xmlns="" xmlns:a16="http://schemas.microsoft.com/office/drawing/2014/main" id="{B4C1CC1F-DE8F-B3D5-701E-1032F59A44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2" y="162385"/>
            <a:ext cx="2453589" cy="11009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ela 3">
            <a:extLst>
              <a:ext uri="{FF2B5EF4-FFF2-40B4-BE49-F238E27FC236}">
                <a16:creationId xmlns="" xmlns:a16="http://schemas.microsoft.com/office/drawing/2014/main" id="{C6704D31-1106-AB75-E2AE-48C37A5A63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35704"/>
              </p:ext>
            </p:extLst>
          </p:nvPr>
        </p:nvGraphicFramePr>
        <p:xfrm>
          <a:off x="1068976" y="1925084"/>
          <a:ext cx="10296526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8263">
                  <a:extLst>
                    <a:ext uri="{9D8B030D-6E8A-4147-A177-3AD203B41FA5}">
                      <a16:colId xmlns="" xmlns:a16="http://schemas.microsoft.com/office/drawing/2014/main" val="2446138026"/>
                    </a:ext>
                  </a:extLst>
                </a:gridCol>
                <a:gridCol w="5148263">
                  <a:extLst>
                    <a:ext uri="{9D8B030D-6E8A-4147-A177-3AD203B41FA5}">
                      <a16:colId xmlns="" xmlns:a16="http://schemas.microsoft.com/office/drawing/2014/main" val="35453412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EXERCÍCIO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VALOR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4206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163.845.438,36 – CEF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20817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166.466.643,12 - CEF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55377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660.463.816,20 - CEF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78397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698.879.104,92 – CEF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7081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741.687.712,29 - CEF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27372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315.480.097,56 - ACTUARY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85793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368.789.321,71 – ACTUARY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55977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398.338.783,45 – ACTUARY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09855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439.298.120,63 - RPREV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49084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50705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3EA9034D-4E68-4D6D-9A5A-8719F6415D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927"/>
          <a:stretch/>
        </p:blipFill>
        <p:spPr>
          <a:xfrm>
            <a:off x="0" y="-36859"/>
            <a:ext cx="12192000" cy="6894859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="" xmlns:a16="http://schemas.microsoft.com/office/drawing/2014/main" id="{A119A6E6-11B8-4F3E-8649-C0404FF47A47}"/>
              </a:ext>
            </a:extLst>
          </p:cNvPr>
          <p:cNvSpPr txBox="1"/>
          <p:nvPr/>
        </p:nvSpPr>
        <p:spPr>
          <a:xfrm>
            <a:off x="0" y="105464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RESULTADOS ATUARIAIS</a:t>
            </a:r>
          </a:p>
          <a:p>
            <a:pPr algn="ctr"/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31/12/2022</a:t>
            </a:r>
          </a:p>
        </p:txBody>
      </p:sp>
      <p:pic>
        <p:nvPicPr>
          <p:cNvPr id="2" name="Imagem 1" descr="Texto&#10;&#10;Descrição gerada automaticamente">
            <a:extLst>
              <a:ext uri="{FF2B5EF4-FFF2-40B4-BE49-F238E27FC236}">
                <a16:creationId xmlns="" xmlns:a16="http://schemas.microsoft.com/office/drawing/2014/main" id="{B4C1CC1F-DE8F-B3D5-701E-1032F59A44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2" y="162385"/>
            <a:ext cx="2453589" cy="11009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6DB9C950-31C4-DEB2-FFF5-636CE60866B2}"/>
              </a:ext>
            </a:extLst>
          </p:cNvPr>
          <p:cNvSpPr txBox="1"/>
          <p:nvPr/>
        </p:nvSpPr>
        <p:spPr>
          <a:xfrm>
            <a:off x="1876424" y="2625740"/>
            <a:ext cx="942022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EXISTÊNCIA DE DÉFICIT ATUARIAL </a:t>
            </a:r>
            <a:r>
              <a:rPr lang="pt-BR" sz="24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NÃO SIGNIFICA </a:t>
            </a:r>
            <a:r>
              <a:rPr lang="pt-BR" sz="24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QUE A ENTIDADE ESTEJA COM PROBLEMA FINANCEIRO OU DE CAIXA. APENAS APONTA QUE, A LONGO PRAZO, </a:t>
            </a:r>
            <a:r>
              <a:rPr lang="pt-BR" sz="24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PODE HAVER </a:t>
            </a:r>
            <a:r>
              <a:rPr lang="pt-BR" sz="24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DIFICULDADE EM HONRAR OS COMPROMISSOS PREVIDENCIÁRIOS.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5FEE056E-DBDD-9F4C-9ACC-1C5C06DFDFAB}"/>
              </a:ext>
            </a:extLst>
          </p:cNvPr>
          <p:cNvSpPr txBox="1"/>
          <p:nvPr/>
        </p:nvSpPr>
        <p:spPr>
          <a:xfrm>
            <a:off x="2009774" y="4833859"/>
            <a:ext cx="94202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QUE É NECESSÁRIO? </a:t>
            </a:r>
          </a:p>
          <a:p>
            <a:pPr algn="ctr"/>
            <a:r>
              <a:rPr lang="pt-BR" sz="24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BUSCAR O EQUACIONAMENTO DESTE DÉFICIT.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7557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3EA9034D-4E68-4D6D-9A5A-8719F6415D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927"/>
          <a:stretch/>
        </p:blipFill>
        <p:spPr>
          <a:xfrm>
            <a:off x="0" y="-199244"/>
            <a:ext cx="12192000" cy="6894859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="" xmlns:a16="http://schemas.microsoft.com/office/drawing/2014/main" id="{A119A6E6-11B8-4F3E-8649-C0404FF47A47}"/>
              </a:ext>
            </a:extLst>
          </p:cNvPr>
          <p:cNvSpPr txBox="1"/>
          <p:nvPr/>
        </p:nvSpPr>
        <p:spPr>
          <a:xfrm>
            <a:off x="9665" y="88319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INVESTIMENTOS</a:t>
            </a:r>
          </a:p>
          <a:p>
            <a:pPr algn="ctr"/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POSIÇÃO 31/12/2022</a:t>
            </a:r>
          </a:p>
        </p:txBody>
      </p:sp>
      <p:pic>
        <p:nvPicPr>
          <p:cNvPr id="2" name="Imagem 1" descr="Texto&#10;&#10;Descrição gerada automaticamente">
            <a:extLst>
              <a:ext uri="{FF2B5EF4-FFF2-40B4-BE49-F238E27FC236}">
                <a16:creationId xmlns="" xmlns:a16="http://schemas.microsoft.com/office/drawing/2014/main" id="{B4C1CC1F-DE8F-B3D5-701E-1032F59A44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2" y="162385"/>
            <a:ext cx="2453589" cy="11009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ela 3">
            <a:extLst>
              <a:ext uri="{FF2B5EF4-FFF2-40B4-BE49-F238E27FC236}">
                <a16:creationId xmlns="" xmlns:a16="http://schemas.microsoft.com/office/drawing/2014/main" id="{890DC034-823C-10EE-4761-430248CF24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561765"/>
              </p:ext>
            </p:extLst>
          </p:nvPr>
        </p:nvGraphicFramePr>
        <p:xfrm>
          <a:off x="1619250" y="2742024"/>
          <a:ext cx="9220200" cy="233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8975">
                  <a:extLst>
                    <a:ext uri="{9D8B030D-6E8A-4147-A177-3AD203B41FA5}">
                      <a16:colId xmlns="" xmlns:a16="http://schemas.microsoft.com/office/drawing/2014/main" val="438352757"/>
                    </a:ext>
                  </a:extLst>
                </a:gridCol>
                <a:gridCol w="4095750">
                  <a:extLst>
                    <a:ext uri="{9D8B030D-6E8A-4147-A177-3AD203B41FA5}">
                      <a16:colId xmlns="" xmlns:a16="http://schemas.microsoft.com/office/drawing/2014/main" val="1283021207"/>
                    </a:ext>
                  </a:extLst>
                </a:gridCol>
                <a:gridCol w="1895475">
                  <a:extLst>
                    <a:ext uri="{9D8B030D-6E8A-4147-A177-3AD203B41FA5}">
                      <a16:colId xmlns="" xmlns:a16="http://schemas.microsoft.com/office/drawing/2014/main" val="31598292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SEGMENTO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VALOR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% CARTEIRA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15545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RENDA FIXA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63.643.682,00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78,97%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6412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RENDA VARIÁVEL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13.361.061,89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16,58%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49968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INVESTIMENTO NO EXTERIOR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3.592.525,77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4,46%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90392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81913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b="1" dirty="0"/>
                        <a:t>TOTAL PL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80.597.269,66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89617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34021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3EA9034D-4E68-4D6D-9A5A-8719F6415D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927"/>
          <a:stretch/>
        </p:blipFill>
        <p:spPr>
          <a:xfrm>
            <a:off x="0" y="-199244"/>
            <a:ext cx="12192000" cy="6894859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="" xmlns:a16="http://schemas.microsoft.com/office/drawing/2014/main" id="{A119A6E6-11B8-4F3E-8649-C0404FF47A47}"/>
              </a:ext>
            </a:extLst>
          </p:cNvPr>
          <p:cNvSpPr txBox="1"/>
          <p:nvPr/>
        </p:nvSpPr>
        <p:spPr>
          <a:xfrm>
            <a:off x="527047" y="85641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rgbClr val="324D9B"/>
                </a:solidFill>
                <a:latin typeface="Arial Nova" panose="020B0504020202020204" pitchFamily="34" charset="0"/>
              </a:rPr>
              <a:t>ENQUADRAMENTO DOS INVESTIMENTOS</a:t>
            </a:r>
          </a:p>
          <a:p>
            <a:pPr algn="ctr"/>
            <a:r>
              <a:rPr lang="pt-BR" sz="3200" dirty="0">
                <a:solidFill>
                  <a:srgbClr val="324D9B"/>
                </a:solidFill>
                <a:latin typeface="Arial Nova" panose="020B0504020202020204" pitchFamily="34" charset="0"/>
              </a:rPr>
              <a:t>POR GESTORES</a:t>
            </a:r>
          </a:p>
        </p:txBody>
      </p:sp>
      <p:pic>
        <p:nvPicPr>
          <p:cNvPr id="2" name="Imagem 1" descr="Texto&#10;&#10;Descrição gerada automaticamente">
            <a:extLst>
              <a:ext uri="{FF2B5EF4-FFF2-40B4-BE49-F238E27FC236}">
                <a16:creationId xmlns="" xmlns:a16="http://schemas.microsoft.com/office/drawing/2014/main" id="{B4C1CC1F-DE8F-B3D5-701E-1032F59A44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7" y="24253"/>
            <a:ext cx="2453589" cy="11009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ela 3">
            <a:extLst>
              <a:ext uri="{FF2B5EF4-FFF2-40B4-BE49-F238E27FC236}">
                <a16:creationId xmlns="" xmlns:a16="http://schemas.microsoft.com/office/drawing/2014/main" id="{890DC034-823C-10EE-4761-430248CF24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583253"/>
              </p:ext>
            </p:extLst>
          </p:nvPr>
        </p:nvGraphicFramePr>
        <p:xfrm>
          <a:off x="1733550" y="2513424"/>
          <a:ext cx="9210675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>
                  <a:extLst>
                    <a:ext uri="{9D8B030D-6E8A-4147-A177-3AD203B41FA5}">
                      <a16:colId xmlns="" xmlns:a16="http://schemas.microsoft.com/office/drawing/2014/main" val="438352757"/>
                    </a:ext>
                  </a:extLst>
                </a:gridCol>
                <a:gridCol w="3276600">
                  <a:extLst>
                    <a:ext uri="{9D8B030D-6E8A-4147-A177-3AD203B41FA5}">
                      <a16:colId xmlns="" xmlns:a16="http://schemas.microsoft.com/office/drawing/2014/main" val="1283021207"/>
                    </a:ext>
                  </a:extLst>
                </a:gridCol>
                <a:gridCol w="1895475">
                  <a:extLst>
                    <a:ext uri="{9D8B030D-6E8A-4147-A177-3AD203B41FA5}">
                      <a16:colId xmlns="" xmlns:a16="http://schemas.microsoft.com/office/drawing/2014/main" val="31598292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GESTÃO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VALOR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% CARTEIRA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15545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CAIXA DTVM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56.024.082,22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69,51%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6412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ITAÚ ASSET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12.333.717,42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15,30%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49968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BB GESTÃO DE RECURSOS DTVM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7.090.659,14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8,80%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90392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SANTANDER BRASIL ASSET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2.733.705,49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3,39%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81913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b="0" dirty="0"/>
                        <a:t>BRADESCO ASSET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/>
                        <a:t>2.415.105,39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/>
                        <a:t>3,00%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89617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77259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b="1" dirty="0"/>
                        <a:t>TOTAL GERAL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80.597.269,66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98952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86853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3EA9034D-4E68-4D6D-9A5A-8719F6415D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927"/>
          <a:stretch/>
        </p:blipFill>
        <p:spPr>
          <a:xfrm>
            <a:off x="0" y="-199244"/>
            <a:ext cx="12192000" cy="6894859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="" xmlns:a16="http://schemas.microsoft.com/office/drawing/2014/main" id="{A119A6E6-11B8-4F3E-8649-C0404FF47A47}"/>
              </a:ext>
            </a:extLst>
          </p:cNvPr>
          <p:cNvSpPr txBox="1"/>
          <p:nvPr/>
        </p:nvSpPr>
        <p:spPr>
          <a:xfrm>
            <a:off x="527047" y="85641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rgbClr val="324D9B"/>
                </a:solidFill>
                <a:latin typeface="Arial Nova" panose="020B0504020202020204" pitchFamily="34" charset="0"/>
              </a:rPr>
              <a:t>ENQUADRAMENTO DOS INVESTIMENTOS</a:t>
            </a:r>
          </a:p>
          <a:p>
            <a:pPr algn="ctr"/>
            <a:r>
              <a:rPr lang="pt-BR" sz="3200" dirty="0">
                <a:solidFill>
                  <a:srgbClr val="324D9B"/>
                </a:solidFill>
                <a:latin typeface="Arial Nova" panose="020B0504020202020204" pitchFamily="34" charset="0"/>
              </a:rPr>
              <a:t>POR SEGMENTO</a:t>
            </a:r>
          </a:p>
        </p:txBody>
      </p:sp>
      <p:pic>
        <p:nvPicPr>
          <p:cNvPr id="2" name="Imagem 1" descr="Texto&#10;&#10;Descrição gerada automaticamente">
            <a:extLst>
              <a:ext uri="{FF2B5EF4-FFF2-40B4-BE49-F238E27FC236}">
                <a16:creationId xmlns="" xmlns:a16="http://schemas.microsoft.com/office/drawing/2014/main" id="{B4C1CC1F-DE8F-B3D5-701E-1032F59A44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7" y="24253"/>
            <a:ext cx="2453589" cy="11009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ela 5">
            <a:extLst>
              <a:ext uri="{FF2B5EF4-FFF2-40B4-BE49-F238E27FC236}">
                <a16:creationId xmlns="" xmlns:a16="http://schemas.microsoft.com/office/drawing/2014/main" id="{A3876E69-D8BC-D47D-917E-FAF28E4FC3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472715"/>
              </p:ext>
            </p:extLst>
          </p:nvPr>
        </p:nvGraphicFramePr>
        <p:xfrm>
          <a:off x="527047" y="2775847"/>
          <a:ext cx="11503030" cy="3077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6753">
                  <a:extLst>
                    <a:ext uri="{9D8B030D-6E8A-4147-A177-3AD203B41FA5}">
                      <a16:colId xmlns="" xmlns:a16="http://schemas.microsoft.com/office/drawing/2014/main" val="3332907128"/>
                    </a:ext>
                  </a:extLst>
                </a:gridCol>
                <a:gridCol w="2524125">
                  <a:extLst>
                    <a:ext uri="{9D8B030D-6E8A-4147-A177-3AD203B41FA5}">
                      <a16:colId xmlns="" xmlns:a16="http://schemas.microsoft.com/office/drawing/2014/main" val="1532829215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1651110710"/>
                    </a:ext>
                  </a:extLst>
                </a:gridCol>
                <a:gridCol w="1914525">
                  <a:extLst>
                    <a:ext uri="{9D8B030D-6E8A-4147-A177-3AD203B41FA5}">
                      <a16:colId xmlns="" xmlns:a16="http://schemas.microsoft.com/office/drawing/2014/main" val="1664483399"/>
                    </a:ext>
                  </a:extLst>
                </a:gridCol>
                <a:gridCol w="2028827">
                  <a:extLst>
                    <a:ext uri="{9D8B030D-6E8A-4147-A177-3AD203B41FA5}">
                      <a16:colId xmlns="" xmlns:a16="http://schemas.microsoft.com/office/drawing/2014/main" val="41658830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ARTIGOS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CARTEIRA 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CARTEIRA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LIM INFERIOR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LIM SUPERIOR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75589734"/>
                  </a:ext>
                </a:extLst>
              </a:tr>
              <a:tr h="486748">
                <a:tc>
                  <a:txBody>
                    <a:bodyPr/>
                    <a:lstStyle/>
                    <a:p>
                      <a:r>
                        <a:rPr lang="pt-BR" dirty="0"/>
                        <a:t>Artigo 7º, Inciso I, Alínea ‘a’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/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/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/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/>
                        <a:t>61,61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09832511"/>
                  </a:ext>
                </a:extLst>
              </a:tr>
              <a:tr h="2086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Artigo 7º, Inciso I, Alínea ‘b’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/>
                        <a:t>45.489.752,28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/>
                        <a:t>56,44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/>
                        <a:t>15,23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/>
                        <a:t>100,00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37444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Artigo 7º, Inciso III, Alínea ‘a’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/>
                        <a:t>18.153.929,72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/>
                        <a:t>22,52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/>
                        <a:t>13,04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/>
                        <a:t>50,00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45738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Artigo 7º, Inciso v, Alínea ‘b’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/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/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/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/>
                        <a:t>5,00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15534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Artigo 8º, Inciso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/>
                        <a:t>8.819.233,19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/>
                        <a:t>10,94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/>
                        <a:t>9,52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/>
                        <a:t>20,00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34814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Artigo 9º, Inciso 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/>
                        <a:t>3.592.525,77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/>
                        <a:t>4,46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/>
                        <a:t>2,00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/>
                        <a:t>10,00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19780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Artigo 10º, Inciso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/>
                        <a:t>4.541.828,70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/>
                        <a:t>5,64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/>
                        <a:t>2,34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/>
                        <a:t>10,00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070113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40800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="" xmlns:a16="http://schemas.microsoft.com/office/drawing/2014/main" id="{A75CFB73-36DA-40A5-A367-93826B7DA8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126" t="8252" r="1330" b="16321"/>
          <a:stretch/>
        </p:blipFill>
        <p:spPr>
          <a:xfrm>
            <a:off x="1" y="-1"/>
            <a:ext cx="12192000" cy="6869575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="" xmlns:a16="http://schemas.microsoft.com/office/drawing/2014/main" id="{A119A6E6-11B8-4F3E-8649-C0404FF47A47}"/>
              </a:ext>
            </a:extLst>
          </p:cNvPr>
          <p:cNvSpPr txBox="1"/>
          <p:nvPr/>
        </p:nvSpPr>
        <p:spPr>
          <a:xfrm>
            <a:off x="1" y="6653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ENQUADRAMENTO</a:t>
            </a:r>
            <a:r>
              <a:rPr lang="pt-BR" sz="4000" dirty="0">
                <a:solidFill>
                  <a:schemeClr val="accent6">
                    <a:lumMod val="75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DOS</a:t>
            </a:r>
            <a:r>
              <a:rPr lang="pt-BR" sz="4000" dirty="0">
                <a:solidFill>
                  <a:schemeClr val="accent6">
                    <a:lumMod val="75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pt-BR" sz="4000" dirty="0">
                <a:latin typeface="Arial Nova" panose="020B0504020202020204" pitchFamily="34" charset="0"/>
              </a:rPr>
              <a:t>RECURSOS</a:t>
            </a:r>
          </a:p>
        </p:txBody>
      </p:sp>
      <p:pic>
        <p:nvPicPr>
          <p:cNvPr id="2" name="Imagem 1" descr="Texto&#10;&#10;Descrição gerada automaticamente">
            <a:extLst>
              <a:ext uri="{FF2B5EF4-FFF2-40B4-BE49-F238E27FC236}">
                <a16:creationId xmlns="" xmlns:a16="http://schemas.microsoft.com/office/drawing/2014/main" id="{64272BFF-E82B-8F8F-37AF-9312A52919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04" y="66535"/>
            <a:ext cx="2453589" cy="1100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73F07AD0-539E-98AA-378F-0C31AF55C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0143" y="825946"/>
            <a:ext cx="8953500" cy="274592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E0CB335F-C348-B5E5-DE35-EDF19A5036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0143" y="3437039"/>
            <a:ext cx="8963026" cy="1981477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E8D1E4DF-2571-F909-8C7B-59B42B4AC0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0617" y="5400992"/>
            <a:ext cx="8953500" cy="148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63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="" xmlns:a16="http://schemas.microsoft.com/office/drawing/2014/main" id="{83DE3F52-1F05-4735-A897-CDD4789898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927"/>
          <a:stretch/>
        </p:blipFill>
        <p:spPr>
          <a:xfrm>
            <a:off x="1" y="0"/>
            <a:ext cx="12192000" cy="6894859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C8A896F8-CEB7-4FE8-8DF4-1B9557DC4B9E}"/>
              </a:ext>
            </a:extLst>
          </p:cNvPr>
          <p:cNvSpPr/>
          <p:nvPr/>
        </p:nvSpPr>
        <p:spPr>
          <a:xfrm>
            <a:off x="17119" y="1200639"/>
            <a:ext cx="12192000" cy="5014451"/>
          </a:xfrm>
          <a:prstGeom prst="rect">
            <a:avLst/>
          </a:prstGeom>
          <a:solidFill>
            <a:srgbClr val="324D9B">
              <a:alpha val="50000"/>
            </a:srgbClr>
          </a:solidFill>
          <a:ln>
            <a:solidFill>
              <a:srgbClr val="324D9B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1D4CF7CB-1E41-4F5A-9683-C724E31CB9B2}"/>
              </a:ext>
            </a:extLst>
          </p:cNvPr>
          <p:cNvSpPr txBox="1"/>
          <p:nvPr/>
        </p:nvSpPr>
        <p:spPr>
          <a:xfrm>
            <a:off x="125806" y="1527894"/>
            <a:ext cx="5751871" cy="461665"/>
          </a:xfrm>
          <a:prstGeom prst="rect">
            <a:avLst/>
          </a:prstGeom>
          <a:solidFill>
            <a:srgbClr val="324D9B"/>
          </a:solidFill>
          <a:ln>
            <a:solidFill>
              <a:srgbClr val="324D9B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Maria </a:t>
            </a:r>
            <a:r>
              <a:rPr lang="pt-BR" sz="2400" b="1" dirty="0" err="1">
                <a:solidFill>
                  <a:schemeClr val="bg1"/>
                </a:solidFill>
              </a:rPr>
              <a:t>Gorette</a:t>
            </a:r>
            <a:r>
              <a:rPr lang="pt-BR" sz="2400" b="1" dirty="0">
                <a:solidFill>
                  <a:schemeClr val="bg1"/>
                </a:solidFill>
              </a:rPr>
              <a:t> Marca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="" xmlns:a16="http://schemas.microsoft.com/office/drawing/2014/main" id="{19FF2A2E-0731-4E4B-8A2C-E6A689D7566B}"/>
              </a:ext>
            </a:extLst>
          </p:cNvPr>
          <p:cNvSpPr txBox="1"/>
          <p:nvPr/>
        </p:nvSpPr>
        <p:spPr>
          <a:xfrm>
            <a:off x="125806" y="1918411"/>
            <a:ext cx="364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Diretora Administrativa e Financeira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D11AF7BC-A69F-4427-BF48-EF73A91FA151}"/>
              </a:ext>
            </a:extLst>
          </p:cNvPr>
          <p:cNvSpPr/>
          <p:nvPr/>
        </p:nvSpPr>
        <p:spPr>
          <a:xfrm>
            <a:off x="7374194" y="1200639"/>
            <a:ext cx="4817806" cy="50053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324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1032114D-6E9E-4755-B5A2-E4918C2431B5}"/>
              </a:ext>
            </a:extLst>
          </p:cNvPr>
          <p:cNvSpPr txBox="1"/>
          <p:nvPr/>
        </p:nvSpPr>
        <p:spPr>
          <a:xfrm>
            <a:off x="143630" y="2406547"/>
            <a:ext cx="5716222" cy="2031325"/>
          </a:xfrm>
          <a:prstGeom prst="rect">
            <a:avLst/>
          </a:prstGeom>
          <a:solidFill>
            <a:srgbClr val="324D9B"/>
          </a:solidFill>
          <a:ln>
            <a:solidFill>
              <a:srgbClr val="324D9B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G</a:t>
            </a:r>
            <a:r>
              <a:rPr lang="pt-BR" sz="18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raduada em Ciência</a:t>
            </a:r>
            <a:r>
              <a:rPr lang="pt-BR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s Contábeis; </a:t>
            </a:r>
          </a:p>
          <a:p>
            <a:pPr algn="just"/>
            <a:r>
              <a:rPr lang="pt-BR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Tecnóloga em Gestão Pública;</a:t>
            </a:r>
          </a:p>
          <a:p>
            <a:pPr algn="just"/>
            <a:r>
              <a:rPr lang="pt-BR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MBA em Administração Pública e Gerência de Cidades;</a:t>
            </a:r>
          </a:p>
          <a:p>
            <a:pPr algn="just"/>
            <a:r>
              <a:rPr lang="pt-BR" sz="18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Atuação em órgão Público há 33 anos;</a:t>
            </a:r>
          </a:p>
          <a:p>
            <a:pPr algn="just"/>
            <a:r>
              <a:rPr lang="pt-BR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Atuando em Matéria Previdenciária há 18 anos;</a:t>
            </a:r>
          </a:p>
          <a:p>
            <a:pPr algn="just"/>
            <a:r>
              <a:rPr lang="pt-BR" sz="18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Certificação Profissional </a:t>
            </a:r>
            <a:r>
              <a:rPr lang="pt-BR" sz="1800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CGRPPS - Instituto </a:t>
            </a:r>
            <a:r>
              <a:rPr lang="pt-BR" sz="18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Totum</a:t>
            </a:r>
            <a:r>
              <a:rPr lang="pt-BR" sz="18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(Dirigente e Gestora de Recursos)</a:t>
            </a:r>
            <a:endParaRPr lang="pt-BR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Imagem 1" descr="Texto&#10;&#10;Descrição gerada automaticamente">
            <a:extLst>
              <a:ext uri="{FF2B5EF4-FFF2-40B4-BE49-F238E27FC236}">
                <a16:creationId xmlns="" xmlns:a16="http://schemas.microsoft.com/office/drawing/2014/main" id="{62239318-36C3-5CB8-1B07-EF85CCA5A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4" y="63562"/>
            <a:ext cx="2453589" cy="11009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5671F439-C89D-0140-0E93-FC9A4F55BA14}"/>
              </a:ext>
            </a:extLst>
          </p:cNvPr>
          <p:cNvSpPr txBox="1"/>
          <p:nvPr/>
        </p:nvSpPr>
        <p:spPr>
          <a:xfrm>
            <a:off x="6272464" y="1527894"/>
            <a:ext cx="5902418" cy="461665"/>
          </a:xfrm>
          <a:prstGeom prst="rect">
            <a:avLst/>
          </a:prstGeom>
          <a:solidFill>
            <a:srgbClr val="324D9B"/>
          </a:solidFill>
          <a:ln>
            <a:solidFill>
              <a:srgbClr val="324D9B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Alexandro </a:t>
            </a:r>
            <a:r>
              <a:rPr lang="pt-BR" dirty="0"/>
              <a:t>de Marque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8DAA325B-FF4F-BC93-1FA8-26525D464694}"/>
              </a:ext>
            </a:extLst>
          </p:cNvPr>
          <p:cNvSpPr txBox="1"/>
          <p:nvPr/>
        </p:nvSpPr>
        <p:spPr>
          <a:xfrm>
            <a:off x="6405891" y="1947482"/>
            <a:ext cx="364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Diretor  Previdenciário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0D724EEA-B0BC-F0D7-C9B0-9A78E5B6A72F}"/>
              </a:ext>
            </a:extLst>
          </p:cNvPr>
          <p:cNvSpPr txBox="1"/>
          <p:nvPr/>
        </p:nvSpPr>
        <p:spPr>
          <a:xfrm>
            <a:off x="6272463" y="2431766"/>
            <a:ext cx="5866769" cy="2585323"/>
          </a:xfrm>
          <a:prstGeom prst="rect">
            <a:avLst/>
          </a:prstGeom>
          <a:solidFill>
            <a:srgbClr val="324D9B"/>
          </a:solidFill>
          <a:ln>
            <a:solidFill>
              <a:srgbClr val="324D9B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bg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Graduado em Ciências Econômicas</a:t>
            </a:r>
          </a:p>
          <a:p>
            <a:pPr algn="just"/>
            <a:r>
              <a:rPr lang="pt-BR" sz="1800" dirty="0" smtClean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MBA em Administração Pública e Gerência de Cidades</a:t>
            </a:r>
          </a:p>
          <a:p>
            <a:pPr algn="just"/>
            <a:r>
              <a:rPr lang="pt-BR" dirty="0" smtClean="0">
                <a:solidFill>
                  <a:schemeClr val="bg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26 anos atuando no serviço público</a:t>
            </a:r>
          </a:p>
          <a:p>
            <a:pPr algn="just"/>
            <a:r>
              <a:rPr lang="pt-BR" dirty="0" smtClean="0">
                <a:solidFill>
                  <a:schemeClr val="bg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6 anos atuando em matéria Previdenciária</a:t>
            </a:r>
          </a:p>
          <a:p>
            <a:pPr algn="just"/>
            <a:r>
              <a:rPr lang="pt-BR" dirty="0" smtClean="0">
                <a:solidFill>
                  <a:schemeClr val="bg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Certificação Profissional CGRPPS – Instituto </a:t>
            </a:r>
            <a:r>
              <a:rPr lang="pt-BR" dirty="0" err="1" smtClean="0">
                <a:solidFill>
                  <a:schemeClr val="bg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Totum</a:t>
            </a:r>
            <a:r>
              <a:rPr lang="pt-BR" dirty="0" smtClean="0">
                <a:solidFill>
                  <a:schemeClr val="bg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(Dirigente)</a:t>
            </a:r>
            <a:endParaRPr lang="pt-BR" dirty="0" smtClean="0">
              <a:solidFill>
                <a:schemeClr val="bg1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algn="just"/>
            <a:r>
              <a:rPr lang="pt-BR" dirty="0" smtClean="0">
                <a:solidFill>
                  <a:schemeClr val="bg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Membro da Diretoria da APEPREV </a:t>
            </a:r>
            <a:r>
              <a:rPr lang="pt-BR" dirty="0">
                <a:solidFill>
                  <a:schemeClr val="bg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– Associação Paranaense das Entidades Previdenciárias do Estado e dos Municípios </a:t>
            </a:r>
            <a:endParaRPr lang="pt-BR" dirty="0" smtClean="0">
              <a:solidFill>
                <a:schemeClr val="bg1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3288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="" xmlns:a16="http://schemas.microsoft.com/office/drawing/2014/main" id="{D558B1FC-CCA5-4EAA-B395-0A2808A0D2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126" t="8252" r="1330" b="16321"/>
          <a:stretch/>
        </p:blipFill>
        <p:spPr>
          <a:xfrm>
            <a:off x="0" y="-11575"/>
            <a:ext cx="12192000" cy="6869575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="" xmlns:a16="http://schemas.microsoft.com/office/drawing/2014/main" id="{A119A6E6-11B8-4F3E-8649-C0404FF47A47}"/>
              </a:ext>
            </a:extLst>
          </p:cNvPr>
          <p:cNvSpPr txBox="1"/>
          <p:nvPr/>
        </p:nvSpPr>
        <p:spPr>
          <a:xfrm>
            <a:off x="-1266204" y="1154371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RETORNO DOS</a:t>
            </a:r>
            <a:r>
              <a:rPr lang="pt-BR" sz="4000" dirty="0">
                <a:solidFill>
                  <a:srgbClr val="FFF03E"/>
                </a:solidFill>
                <a:latin typeface="Arial Nova" panose="020B0504020202020204" pitchFamily="34" charset="0"/>
              </a:rPr>
              <a:t> </a:t>
            </a:r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INVESTIMENTOS 2022</a:t>
            </a:r>
          </a:p>
        </p:txBody>
      </p:sp>
      <p:graphicFrame>
        <p:nvGraphicFramePr>
          <p:cNvPr id="6" name="Tabela 6">
            <a:extLst>
              <a:ext uri="{FF2B5EF4-FFF2-40B4-BE49-F238E27FC236}">
                <a16:creationId xmlns="" xmlns:a16="http://schemas.microsoft.com/office/drawing/2014/main" id="{14E6CE7E-E9CF-4F05-88D0-B302336A17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190364"/>
              </p:ext>
            </p:extLst>
          </p:nvPr>
        </p:nvGraphicFramePr>
        <p:xfrm>
          <a:off x="1771650" y="2855425"/>
          <a:ext cx="9563100" cy="936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87700">
                  <a:extLst>
                    <a:ext uri="{9D8B030D-6E8A-4147-A177-3AD203B41FA5}">
                      <a16:colId xmlns="" xmlns:a16="http://schemas.microsoft.com/office/drawing/2014/main" val="2101146730"/>
                    </a:ext>
                  </a:extLst>
                </a:gridCol>
                <a:gridCol w="3175465">
                  <a:extLst>
                    <a:ext uri="{9D8B030D-6E8A-4147-A177-3AD203B41FA5}">
                      <a16:colId xmlns="" xmlns:a16="http://schemas.microsoft.com/office/drawing/2014/main" val="2794082046"/>
                    </a:ext>
                  </a:extLst>
                </a:gridCol>
                <a:gridCol w="3199935">
                  <a:extLst>
                    <a:ext uri="{9D8B030D-6E8A-4147-A177-3AD203B41FA5}">
                      <a16:colId xmlns="" xmlns:a16="http://schemas.microsoft.com/office/drawing/2014/main" val="2123879855"/>
                    </a:ext>
                  </a:extLst>
                </a:gridCol>
              </a:tblGrid>
              <a:tr h="367155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PATRIMÔNIO – PL</a:t>
                      </a:r>
                    </a:p>
                  </a:txBody>
                  <a:tcPr anchor="ctr">
                    <a:solidFill>
                      <a:srgbClr val="324D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RENTABLIDADE</a:t>
                      </a:r>
                    </a:p>
                  </a:txBody>
                  <a:tcPr anchor="ctr">
                    <a:solidFill>
                      <a:srgbClr val="324D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%</a:t>
                      </a:r>
                    </a:p>
                  </a:txBody>
                  <a:tcPr anchor="ctr">
                    <a:solidFill>
                      <a:srgbClr val="324D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4214565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>
                          <a:solidFill>
                            <a:schemeClr val="tx1"/>
                          </a:solidFill>
                        </a:rPr>
                        <a:t>80.597.269,66</a:t>
                      </a:r>
                      <a:endParaRPr lang="pt-BR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/>
                        <a:t>3.288.561,64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>
                          <a:solidFill>
                            <a:schemeClr val="tx1"/>
                          </a:solidFill>
                        </a:rPr>
                        <a:t>4,08%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22245821"/>
                  </a:ext>
                </a:extLst>
              </a:tr>
            </a:tbl>
          </a:graphicData>
        </a:graphic>
      </p:graphicFrame>
      <p:pic>
        <p:nvPicPr>
          <p:cNvPr id="2" name="Imagem 1" descr="Texto&#10;&#10;Descrição gerada automaticamente">
            <a:extLst>
              <a:ext uri="{FF2B5EF4-FFF2-40B4-BE49-F238E27FC236}">
                <a16:creationId xmlns="" xmlns:a16="http://schemas.microsoft.com/office/drawing/2014/main" id="{0C7E3DC6-6A7A-BC04-2641-8155CF92DD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2" y="210105"/>
            <a:ext cx="2453589" cy="11009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ela 6">
            <a:extLst>
              <a:ext uri="{FF2B5EF4-FFF2-40B4-BE49-F238E27FC236}">
                <a16:creationId xmlns="" xmlns:a16="http://schemas.microsoft.com/office/drawing/2014/main" id="{FB3FB79A-EEEF-D65A-80BE-FF9A2051EA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431702"/>
              </p:ext>
            </p:extLst>
          </p:nvPr>
        </p:nvGraphicFramePr>
        <p:xfrm>
          <a:off x="1771650" y="4388592"/>
          <a:ext cx="9563100" cy="1476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87700">
                  <a:extLst>
                    <a:ext uri="{9D8B030D-6E8A-4147-A177-3AD203B41FA5}">
                      <a16:colId xmlns="" xmlns:a16="http://schemas.microsoft.com/office/drawing/2014/main" val="2101146730"/>
                    </a:ext>
                  </a:extLst>
                </a:gridCol>
                <a:gridCol w="3175465">
                  <a:extLst>
                    <a:ext uri="{9D8B030D-6E8A-4147-A177-3AD203B41FA5}">
                      <a16:colId xmlns="" xmlns:a16="http://schemas.microsoft.com/office/drawing/2014/main" val="2794082046"/>
                    </a:ext>
                  </a:extLst>
                </a:gridCol>
                <a:gridCol w="3199935">
                  <a:extLst>
                    <a:ext uri="{9D8B030D-6E8A-4147-A177-3AD203B41FA5}">
                      <a16:colId xmlns="" xmlns:a16="http://schemas.microsoft.com/office/drawing/2014/main" val="2123879855"/>
                    </a:ext>
                  </a:extLst>
                </a:gridCol>
              </a:tblGrid>
              <a:tr h="367155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Retorno da Carteira</a:t>
                      </a:r>
                    </a:p>
                  </a:txBody>
                  <a:tcPr anchor="ctr">
                    <a:solidFill>
                      <a:srgbClr val="324D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Meta de Rentabilidade</a:t>
                      </a:r>
                    </a:p>
                  </a:txBody>
                  <a:tcPr anchor="ctr">
                    <a:solidFill>
                      <a:srgbClr val="324D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Gap</a:t>
                      </a:r>
                    </a:p>
                  </a:txBody>
                  <a:tcPr anchor="ctr">
                    <a:solidFill>
                      <a:srgbClr val="324D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4214565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/>
                        <a:t>IPCA – 5,04% </a:t>
                      </a:r>
                      <a:r>
                        <a:rPr lang="pt-BR" sz="2800" b="1" dirty="0" err="1"/>
                        <a:t>a.a</a:t>
                      </a:r>
                      <a:endParaRPr lang="pt-BR" sz="28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2224582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dirty="0">
                          <a:solidFill>
                            <a:schemeClr val="tx1"/>
                          </a:solidFill>
                        </a:rPr>
                        <a:t>5,00%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/>
                        <a:t>11,09%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>
                          <a:solidFill>
                            <a:schemeClr val="tx1"/>
                          </a:solidFill>
                        </a:rPr>
                        <a:t>45,05%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01545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45127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E46B9914-AEB7-4FBE-A8B6-E52EC13692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126" t="8252" r="1330" b="16321"/>
          <a:stretch/>
        </p:blipFill>
        <p:spPr>
          <a:xfrm>
            <a:off x="1" y="-1"/>
            <a:ext cx="12192000" cy="6869575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="" xmlns:a16="http://schemas.microsoft.com/office/drawing/2014/main" id="{A119A6E6-11B8-4F3E-8649-C0404FF47A47}"/>
              </a:ext>
            </a:extLst>
          </p:cNvPr>
          <p:cNvSpPr txBox="1"/>
          <p:nvPr/>
        </p:nvSpPr>
        <p:spPr>
          <a:xfrm>
            <a:off x="1424158" y="1478946"/>
            <a:ext cx="9343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EVOLUÇÃO PATRIMONIAL</a:t>
            </a:r>
            <a:r>
              <a:rPr lang="pt-BR" sz="4000" dirty="0">
                <a:solidFill>
                  <a:srgbClr val="FFF03E"/>
                </a:solidFill>
                <a:latin typeface="Arial Nova" panose="020B0504020202020204" pitchFamily="34" charset="0"/>
              </a:rPr>
              <a:t> </a:t>
            </a:r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NO ANO</a:t>
            </a:r>
          </a:p>
        </p:txBody>
      </p:sp>
      <p:graphicFrame>
        <p:nvGraphicFramePr>
          <p:cNvPr id="3" name="Tabela 3">
            <a:extLst>
              <a:ext uri="{FF2B5EF4-FFF2-40B4-BE49-F238E27FC236}">
                <a16:creationId xmlns="" xmlns:a16="http://schemas.microsoft.com/office/drawing/2014/main" id="{1F2250F1-2846-4DFC-9ED2-4A6FB3DD86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675454"/>
              </p:ext>
            </p:extLst>
          </p:nvPr>
        </p:nvGraphicFramePr>
        <p:xfrm>
          <a:off x="1412325" y="3226577"/>
          <a:ext cx="9987377" cy="130162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50359">
                  <a:extLst>
                    <a:ext uri="{9D8B030D-6E8A-4147-A177-3AD203B41FA5}">
                      <a16:colId xmlns="" xmlns:a16="http://schemas.microsoft.com/office/drawing/2014/main" val="1479837253"/>
                    </a:ext>
                  </a:extLst>
                </a:gridCol>
                <a:gridCol w="3374452">
                  <a:extLst>
                    <a:ext uri="{9D8B030D-6E8A-4147-A177-3AD203B41FA5}">
                      <a16:colId xmlns="" xmlns:a16="http://schemas.microsoft.com/office/drawing/2014/main" val="519590335"/>
                    </a:ext>
                  </a:extLst>
                </a:gridCol>
                <a:gridCol w="3062566">
                  <a:extLst>
                    <a:ext uri="{9D8B030D-6E8A-4147-A177-3AD203B41FA5}">
                      <a16:colId xmlns="" xmlns:a16="http://schemas.microsoft.com/office/drawing/2014/main" val="499194134"/>
                    </a:ext>
                  </a:extLst>
                </a:gridCol>
              </a:tblGrid>
              <a:tr h="6729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/>
                        <a:t>2021</a:t>
                      </a:r>
                    </a:p>
                  </a:txBody>
                  <a:tcPr anchor="ctr">
                    <a:solidFill>
                      <a:srgbClr val="324D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2022</a:t>
                      </a:r>
                    </a:p>
                  </a:txBody>
                  <a:tcPr anchor="ctr">
                    <a:solidFill>
                      <a:srgbClr val="324D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Variação R$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2021/2022</a:t>
                      </a:r>
                      <a:endParaRPr kumimoji="0" lang="pt-BR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324D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82676917"/>
                  </a:ext>
                </a:extLst>
              </a:tr>
              <a:tr h="570106"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/>
                        <a:t>R$67.593.907,73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/>
                        <a:t>R$80.597.269,66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>
                          <a:solidFill>
                            <a:schemeClr val="tx1"/>
                          </a:solidFill>
                        </a:rPr>
                        <a:t>R$ 13.003.361,93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19308632"/>
                  </a:ext>
                </a:extLst>
              </a:tr>
            </a:tbl>
          </a:graphicData>
        </a:graphic>
      </p:graphicFrame>
      <p:pic>
        <p:nvPicPr>
          <p:cNvPr id="5" name="Imagem 4" descr="Texto&#10;&#10;Descrição gerada automaticamente">
            <a:extLst>
              <a:ext uri="{FF2B5EF4-FFF2-40B4-BE49-F238E27FC236}">
                <a16:creationId xmlns="" xmlns:a16="http://schemas.microsoft.com/office/drawing/2014/main" id="{6C32EFD5-514C-DF84-5987-3B14D3E24D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31" y="200068"/>
            <a:ext cx="2453589" cy="1100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82145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E46B9914-AEB7-4FBE-A8B6-E52EC13692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126" t="8252" r="1330" b="16321"/>
          <a:stretch/>
        </p:blipFill>
        <p:spPr>
          <a:xfrm>
            <a:off x="1" y="-1"/>
            <a:ext cx="12192000" cy="6869575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="" xmlns:a16="http://schemas.microsoft.com/office/drawing/2014/main" id="{A119A6E6-11B8-4F3E-8649-C0404FF47A47}"/>
              </a:ext>
            </a:extLst>
          </p:cNvPr>
          <p:cNvSpPr txBox="1"/>
          <p:nvPr/>
        </p:nvSpPr>
        <p:spPr>
          <a:xfrm>
            <a:off x="1512935" y="1224118"/>
            <a:ext cx="93436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dirty="0">
                <a:solidFill>
                  <a:srgbClr val="324D9B"/>
                </a:solidFill>
                <a:latin typeface="Arial Nova" panose="020B0504020202020204" pitchFamily="34" charset="0"/>
              </a:rPr>
              <a:t>EVOLUÇÃO PATRIMONIAL</a:t>
            </a:r>
            <a:r>
              <a:rPr lang="pt-BR" sz="3000" dirty="0">
                <a:solidFill>
                  <a:srgbClr val="FFF03E"/>
                </a:solidFill>
                <a:latin typeface="Arial Nova" panose="020B0504020202020204" pitchFamily="34" charset="0"/>
              </a:rPr>
              <a:t> </a:t>
            </a:r>
            <a:r>
              <a:rPr lang="pt-BR" sz="3000" dirty="0">
                <a:solidFill>
                  <a:srgbClr val="324D9B"/>
                </a:solidFill>
                <a:latin typeface="Arial Nova" panose="020B0504020202020204" pitchFamily="34" charset="0"/>
              </a:rPr>
              <a:t>AO LONGO DOS ANOS</a:t>
            </a:r>
          </a:p>
        </p:txBody>
      </p:sp>
      <p:pic>
        <p:nvPicPr>
          <p:cNvPr id="5" name="Imagem 4" descr="Texto&#10;&#10;Descrição gerada automaticamente">
            <a:extLst>
              <a:ext uri="{FF2B5EF4-FFF2-40B4-BE49-F238E27FC236}">
                <a16:creationId xmlns="" xmlns:a16="http://schemas.microsoft.com/office/drawing/2014/main" id="{6C32EFD5-514C-DF84-5987-3B14D3E24D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31" y="200068"/>
            <a:ext cx="2453589" cy="11009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ela 5">
            <a:extLst>
              <a:ext uri="{FF2B5EF4-FFF2-40B4-BE49-F238E27FC236}">
                <a16:creationId xmlns="" xmlns:a16="http://schemas.microsoft.com/office/drawing/2014/main" id="{DEDB1DAE-5A2A-FD01-8920-90557712BA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492074"/>
              </p:ext>
            </p:extLst>
          </p:nvPr>
        </p:nvGraphicFramePr>
        <p:xfrm>
          <a:off x="825623" y="2450407"/>
          <a:ext cx="10786368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5456">
                  <a:extLst>
                    <a:ext uri="{9D8B030D-6E8A-4147-A177-3AD203B41FA5}">
                      <a16:colId xmlns="" xmlns:a16="http://schemas.microsoft.com/office/drawing/2014/main" val="1774422596"/>
                    </a:ext>
                  </a:extLst>
                </a:gridCol>
                <a:gridCol w="3595456">
                  <a:extLst>
                    <a:ext uri="{9D8B030D-6E8A-4147-A177-3AD203B41FA5}">
                      <a16:colId xmlns="" xmlns:a16="http://schemas.microsoft.com/office/drawing/2014/main" val="3776609149"/>
                    </a:ext>
                  </a:extLst>
                </a:gridCol>
                <a:gridCol w="3595456">
                  <a:extLst>
                    <a:ext uri="{9D8B030D-6E8A-4147-A177-3AD203B41FA5}">
                      <a16:colId xmlns="" xmlns:a16="http://schemas.microsoft.com/office/drawing/2014/main" val="15988742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400" dirty="0"/>
                        <a:t>PERÍODO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PATRIMÔNIO LÍQUIDO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VARIAÇÃO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04081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/>
                        <a:t>2005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dirty="0"/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dirty="0"/>
                        <a:t>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51755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dirty="0"/>
                        <a:t>2.090.245,01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dirty="0"/>
                        <a:t>2.090.245,01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5095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dirty="0"/>
                        <a:t>20.408.666,53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dirty="0"/>
                        <a:t>18.318.421,52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49601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dirty="0"/>
                        <a:t>55.404.481,01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dirty="0"/>
                        <a:t>34.995.814,48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80987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dirty="0"/>
                        <a:t>67.602.715,04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dirty="0"/>
                        <a:t>12.198.234,03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3950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dirty="0"/>
                        <a:t>82.663.172,21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dirty="0"/>
                        <a:t>15.060.457,17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71570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43511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="" xmlns:a16="http://schemas.microsoft.com/office/drawing/2014/main" id="{F59ACFB4-B1F5-456A-A58B-E6B42C692F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126" t="8252" r="1330" b="16321"/>
          <a:stretch/>
        </p:blipFill>
        <p:spPr>
          <a:xfrm>
            <a:off x="-115909" y="-26530"/>
            <a:ext cx="12192000" cy="6869575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="" xmlns:a16="http://schemas.microsoft.com/office/drawing/2014/main" id="{A119A6E6-11B8-4F3E-8649-C0404FF47A47}"/>
              </a:ext>
            </a:extLst>
          </p:cNvPr>
          <p:cNvSpPr txBox="1"/>
          <p:nvPr/>
        </p:nvSpPr>
        <p:spPr>
          <a:xfrm>
            <a:off x="-1015479" y="122949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EVOLUÇÃO PATRIMONIAL ACUMULADO</a:t>
            </a:r>
          </a:p>
        </p:txBody>
      </p:sp>
      <p:pic>
        <p:nvPicPr>
          <p:cNvPr id="2" name="Imagem 1" descr="Texto&#10;&#10;Descrição gerada automaticamente">
            <a:extLst>
              <a:ext uri="{FF2B5EF4-FFF2-40B4-BE49-F238E27FC236}">
                <a16:creationId xmlns="" xmlns:a16="http://schemas.microsoft.com/office/drawing/2014/main" id="{A2729359-6012-2673-932C-2C596EC163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08" y="39889"/>
            <a:ext cx="2453589" cy="1100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FC8CD364-7DE4-2C3E-AD4A-5603A7459A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660" y="2573696"/>
            <a:ext cx="10392861" cy="363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8440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A94B4648-3EB3-4D38-839F-C8C857BBCB1A}"/>
              </a:ext>
            </a:extLst>
          </p:cNvPr>
          <p:cNvSpPr/>
          <p:nvPr/>
        </p:nvSpPr>
        <p:spPr>
          <a:xfrm>
            <a:off x="0" y="1966452"/>
            <a:ext cx="12192000" cy="2890683"/>
          </a:xfrm>
          <a:prstGeom prst="rect">
            <a:avLst/>
          </a:prstGeom>
          <a:solidFill>
            <a:srgbClr val="324D9B"/>
          </a:solidFill>
          <a:ln>
            <a:solidFill>
              <a:srgbClr val="0E62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>
            <a:extLst>
              <a:ext uri="{FF2B5EF4-FFF2-40B4-BE49-F238E27FC236}">
                <a16:creationId xmlns="" xmlns:a16="http://schemas.microsoft.com/office/drawing/2014/main" id="{86EA2EC1-7030-4419-8CAB-AC558E33394A}"/>
              </a:ext>
            </a:extLst>
          </p:cNvPr>
          <p:cNvSpPr/>
          <p:nvPr/>
        </p:nvSpPr>
        <p:spPr>
          <a:xfrm>
            <a:off x="5786284" y="363794"/>
            <a:ext cx="6056671" cy="5909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61716EE0-B88F-46A1-83DA-0BD431F873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7515" t="-613" r="10224" b="121"/>
          <a:stretch/>
        </p:blipFill>
        <p:spPr>
          <a:xfrm>
            <a:off x="5803816" y="336559"/>
            <a:ext cx="6066383" cy="5963203"/>
          </a:xfrm>
          <a:prstGeom prst="ellipse">
            <a:avLst/>
          </a:prstGeom>
          <a:solidFill>
            <a:srgbClr val="324D9B"/>
          </a:solidFill>
          <a:ln>
            <a:solidFill>
              <a:srgbClr val="0E62AA"/>
            </a:solidFill>
          </a:ln>
        </p:spPr>
      </p:pic>
      <p:sp>
        <p:nvSpPr>
          <p:cNvPr id="13" name="Elipse 12">
            <a:extLst>
              <a:ext uri="{FF2B5EF4-FFF2-40B4-BE49-F238E27FC236}">
                <a16:creationId xmlns="" xmlns:a16="http://schemas.microsoft.com/office/drawing/2014/main" id="{A6D6C05D-DB5C-4F04-838F-BDECD58742B6}"/>
              </a:ext>
            </a:extLst>
          </p:cNvPr>
          <p:cNvSpPr/>
          <p:nvPr/>
        </p:nvSpPr>
        <p:spPr>
          <a:xfrm>
            <a:off x="7009042" y="1463611"/>
            <a:ext cx="3600000" cy="3600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>
            <a:extLst>
              <a:ext uri="{FF2B5EF4-FFF2-40B4-BE49-F238E27FC236}">
                <a16:creationId xmlns="" xmlns:a16="http://schemas.microsoft.com/office/drawing/2014/main" id="{B49CB6C4-5797-46BE-BD89-773764BF60A4}"/>
              </a:ext>
            </a:extLst>
          </p:cNvPr>
          <p:cNvSpPr/>
          <p:nvPr/>
        </p:nvSpPr>
        <p:spPr>
          <a:xfrm>
            <a:off x="7189042" y="1646631"/>
            <a:ext cx="3240000" cy="3240000"/>
          </a:xfrm>
          <a:prstGeom prst="ellipse">
            <a:avLst/>
          </a:prstGeom>
          <a:solidFill>
            <a:srgbClr val="324D9B"/>
          </a:solidFill>
          <a:ln>
            <a:solidFill>
              <a:srgbClr val="0E62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AB3B9750-5AE0-41A4-A264-6E8076AEF3C7}"/>
              </a:ext>
            </a:extLst>
          </p:cNvPr>
          <p:cNvSpPr txBox="1"/>
          <p:nvPr/>
        </p:nvSpPr>
        <p:spPr>
          <a:xfrm>
            <a:off x="6972608" y="2619404"/>
            <a:ext cx="36728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dirty="0">
                <a:solidFill>
                  <a:schemeClr val="bg1"/>
                </a:solidFill>
                <a:latin typeface="Arial Nova" panose="020B0504020202020204" pitchFamily="34" charset="0"/>
              </a:rPr>
              <a:t>2023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="" xmlns:a16="http://schemas.microsoft.com/office/drawing/2014/main" id="{055B553A-B505-42C9-AAA7-1A3846036C67}"/>
              </a:ext>
            </a:extLst>
          </p:cNvPr>
          <p:cNvSpPr txBox="1"/>
          <p:nvPr/>
        </p:nvSpPr>
        <p:spPr>
          <a:xfrm>
            <a:off x="321800" y="2888974"/>
            <a:ext cx="7615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dirty="0">
                <a:solidFill>
                  <a:schemeClr val="bg1"/>
                </a:solidFill>
                <a:latin typeface="Arial Nova" panose="020B0504020202020204" pitchFamily="34" charset="0"/>
              </a:rPr>
              <a:t>OBRIGADO!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="" xmlns:a16="http://schemas.microsoft.com/office/drawing/2014/main" id="{8212945B-33F4-4717-8622-82EFD13758B7}"/>
              </a:ext>
            </a:extLst>
          </p:cNvPr>
          <p:cNvSpPr/>
          <p:nvPr/>
        </p:nvSpPr>
        <p:spPr>
          <a:xfrm>
            <a:off x="321800" y="5501336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lipse 21">
            <a:extLst>
              <a:ext uri="{FF2B5EF4-FFF2-40B4-BE49-F238E27FC236}">
                <a16:creationId xmlns="" xmlns:a16="http://schemas.microsoft.com/office/drawing/2014/main" id="{0DF8ADD0-F8F9-4484-8C26-F7ACF16FD93C}"/>
              </a:ext>
            </a:extLst>
          </p:cNvPr>
          <p:cNvSpPr/>
          <p:nvPr/>
        </p:nvSpPr>
        <p:spPr>
          <a:xfrm>
            <a:off x="779829" y="5497777"/>
            <a:ext cx="180000" cy="180000"/>
          </a:xfrm>
          <a:prstGeom prst="ellipse">
            <a:avLst/>
          </a:prstGeom>
          <a:solidFill>
            <a:srgbClr val="324D9B"/>
          </a:solidFill>
          <a:ln>
            <a:solidFill>
              <a:srgbClr val="0E62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lipse 23">
            <a:extLst>
              <a:ext uri="{FF2B5EF4-FFF2-40B4-BE49-F238E27FC236}">
                <a16:creationId xmlns="" xmlns:a16="http://schemas.microsoft.com/office/drawing/2014/main" id="{AD5AE87D-D908-41AE-B357-D0B288B760AF}"/>
              </a:ext>
            </a:extLst>
          </p:cNvPr>
          <p:cNvSpPr/>
          <p:nvPr/>
        </p:nvSpPr>
        <p:spPr>
          <a:xfrm>
            <a:off x="1237859" y="5497777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 descr="Texto&#10;&#10;Descrição gerada automaticamente">
            <a:extLst>
              <a:ext uri="{FF2B5EF4-FFF2-40B4-BE49-F238E27FC236}">
                <a16:creationId xmlns="" xmlns:a16="http://schemas.microsoft.com/office/drawing/2014/main" id="{12E1E353-F335-A79F-3E43-58026F2C33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31" y="200068"/>
            <a:ext cx="2453589" cy="1100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4568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CD08B771-D97C-48A8-9ACC-5081FF05A6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927"/>
          <a:stretch/>
        </p:blipFill>
        <p:spPr>
          <a:xfrm>
            <a:off x="18534" y="-36859"/>
            <a:ext cx="12192000" cy="6894859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="" xmlns:a16="http://schemas.microsoft.com/office/drawing/2014/main" id="{0B91C0C1-D841-483B-A394-44394047760F}"/>
              </a:ext>
            </a:extLst>
          </p:cNvPr>
          <p:cNvSpPr txBox="1"/>
          <p:nvPr/>
        </p:nvSpPr>
        <p:spPr>
          <a:xfrm>
            <a:off x="5225843" y="676220"/>
            <a:ext cx="4886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latin typeface="Arial Nova" panose="020B0504020202020204" pitchFamily="34" charset="0"/>
              </a:rPr>
              <a:t>Sumário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1570BAC8-6DAE-4614-A185-BCED4CF5595D}"/>
              </a:ext>
            </a:extLst>
          </p:cNvPr>
          <p:cNvSpPr txBox="1"/>
          <p:nvPr/>
        </p:nvSpPr>
        <p:spPr>
          <a:xfrm>
            <a:off x="5225843" y="1730416"/>
            <a:ext cx="5289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</a:rPr>
              <a:t>Governança Corporativa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="" xmlns:a16="http://schemas.microsoft.com/office/drawing/2014/main" id="{DF66570C-94AC-4563-B0B1-6424DBC761B1}"/>
              </a:ext>
            </a:extLst>
          </p:cNvPr>
          <p:cNvSpPr txBox="1"/>
          <p:nvPr/>
        </p:nvSpPr>
        <p:spPr>
          <a:xfrm>
            <a:off x="5225843" y="3879708"/>
            <a:ext cx="5289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</a:rPr>
              <a:t>Investimentos dos Recursos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="" xmlns:a16="http://schemas.microsoft.com/office/drawing/2014/main" id="{2A1A7E60-949F-4854-811D-8360B055D0A5}"/>
              </a:ext>
            </a:extLst>
          </p:cNvPr>
          <p:cNvSpPr txBox="1"/>
          <p:nvPr/>
        </p:nvSpPr>
        <p:spPr>
          <a:xfrm>
            <a:off x="5225842" y="3146906"/>
            <a:ext cx="6325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</a:rPr>
              <a:t>Resultados da Avaliação Atuarial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="" xmlns:a16="http://schemas.microsoft.com/office/drawing/2014/main" id="{04251BFE-5731-4700-9FE1-F5B88749829F}"/>
              </a:ext>
            </a:extLst>
          </p:cNvPr>
          <p:cNvSpPr txBox="1"/>
          <p:nvPr/>
        </p:nvSpPr>
        <p:spPr>
          <a:xfrm>
            <a:off x="5225843" y="2434672"/>
            <a:ext cx="5289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</a:rPr>
              <a:t>Resultados Gerais</a:t>
            </a:r>
          </a:p>
        </p:txBody>
      </p:sp>
      <p:sp>
        <p:nvSpPr>
          <p:cNvPr id="49" name="Elipse 48">
            <a:extLst>
              <a:ext uri="{FF2B5EF4-FFF2-40B4-BE49-F238E27FC236}">
                <a16:creationId xmlns="" xmlns:a16="http://schemas.microsoft.com/office/drawing/2014/main" id="{437AE471-1560-4D12-AE22-B73C1B1BF044}"/>
              </a:ext>
            </a:extLst>
          </p:cNvPr>
          <p:cNvSpPr/>
          <p:nvPr/>
        </p:nvSpPr>
        <p:spPr>
          <a:xfrm>
            <a:off x="4953332" y="1944349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Elipse 50">
            <a:extLst>
              <a:ext uri="{FF2B5EF4-FFF2-40B4-BE49-F238E27FC236}">
                <a16:creationId xmlns="" xmlns:a16="http://schemas.microsoft.com/office/drawing/2014/main" id="{94F4B84B-6003-4A6E-A2F9-708447AB4FDE}"/>
              </a:ext>
            </a:extLst>
          </p:cNvPr>
          <p:cNvSpPr/>
          <p:nvPr/>
        </p:nvSpPr>
        <p:spPr>
          <a:xfrm>
            <a:off x="4530726" y="2629184"/>
            <a:ext cx="180000" cy="180000"/>
          </a:xfrm>
          <a:prstGeom prst="ellipse">
            <a:avLst/>
          </a:prstGeom>
          <a:solidFill>
            <a:srgbClr val="2E4996"/>
          </a:solidFill>
          <a:ln>
            <a:solidFill>
              <a:srgbClr val="2E49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Elipse 51">
            <a:extLst>
              <a:ext uri="{FF2B5EF4-FFF2-40B4-BE49-F238E27FC236}">
                <a16:creationId xmlns="" xmlns:a16="http://schemas.microsoft.com/office/drawing/2014/main" id="{EC25209D-20C7-4FCA-95C8-FB99C0273FAD}"/>
              </a:ext>
            </a:extLst>
          </p:cNvPr>
          <p:cNvSpPr/>
          <p:nvPr/>
        </p:nvSpPr>
        <p:spPr>
          <a:xfrm>
            <a:off x="4966836" y="2629184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Elipse 52">
            <a:extLst>
              <a:ext uri="{FF2B5EF4-FFF2-40B4-BE49-F238E27FC236}">
                <a16:creationId xmlns="" xmlns:a16="http://schemas.microsoft.com/office/drawing/2014/main" id="{9B367DFC-4E3C-4019-9F53-2FC91FD03A6E}"/>
              </a:ext>
            </a:extLst>
          </p:cNvPr>
          <p:cNvSpPr/>
          <p:nvPr/>
        </p:nvSpPr>
        <p:spPr>
          <a:xfrm>
            <a:off x="4106188" y="3381538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Elipse 53">
            <a:extLst>
              <a:ext uri="{FF2B5EF4-FFF2-40B4-BE49-F238E27FC236}">
                <a16:creationId xmlns="" xmlns:a16="http://schemas.microsoft.com/office/drawing/2014/main" id="{391E9DC7-1194-4C97-84D6-3C0896BDBF63}"/>
              </a:ext>
            </a:extLst>
          </p:cNvPr>
          <p:cNvSpPr/>
          <p:nvPr/>
        </p:nvSpPr>
        <p:spPr>
          <a:xfrm>
            <a:off x="4542298" y="3381538"/>
            <a:ext cx="180000" cy="180000"/>
          </a:xfrm>
          <a:prstGeom prst="ellipse">
            <a:avLst/>
          </a:prstGeom>
          <a:solidFill>
            <a:srgbClr val="2E4996"/>
          </a:solidFill>
          <a:ln>
            <a:solidFill>
              <a:srgbClr val="2E49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Elipse 54">
            <a:extLst>
              <a:ext uri="{FF2B5EF4-FFF2-40B4-BE49-F238E27FC236}">
                <a16:creationId xmlns="" xmlns:a16="http://schemas.microsoft.com/office/drawing/2014/main" id="{17E382D6-BFC1-4E9D-94C4-588902E35F2C}"/>
              </a:ext>
            </a:extLst>
          </p:cNvPr>
          <p:cNvSpPr/>
          <p:nvPr/>
        </p:nvSpPr>
        <p:spPr>
          <a:xfrm>
            <a:off x="4978408" y="3381538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Elipse 55">
            <a:extLst>
              <a:ext uri="{FF2B5EF4-FFF2-40B4-BE49-F238E27FC236}">
                <a16:creationId xmlns="" xmlns:a16="http://schemas.microsoft.com/office/drawing/2014/main" id="{3627FB12-4517-47E7-9CA7-2C1D4295E99B}"/>
              </a:ext>
            </a:extLst>
          </p:cNvPr>
          <p:cNvSpPr/>
          <p:nvPr/>
        </p:nvSpPr>
        <p:spPr>
          <a:xfrm>
            <a:off x="4113419" y="4105168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Elipse 56">
            <a:extLst>
              <a:ext uri="{FF2B5EF4-FFF2-40B4-BE49-F238E27FC236}">
                <a16:creationId xmlns="" xmlns:a16="http://schemas.microsoft.com/office/drawing/2014/main" id="{328687AA-B032-4A61-9117-23CC2DD1B192}"/>
              </a:ext>
            </a:extLst>
          </p:cNvPr>
          <p:cNvSpPr/>
          <p:nvPr/>
        </p:nvSpPr>
        <p:spPr>
          <a:xfrm>
            <a:off x="4544227" y="4101100"/>
            <a:ext cx="180000" cy="180000"/>
          </a:xfrm>
          <a:prstGeom prst="ellipse">
            <a:avLst/>
          </a:prstGeom>
          <a:solidFill>
            <a:srgbClr val="2E4996"/>
          </a:solidFill>
          <a:ln>
            <a:solidFill>
              <a:srgbClr val="2E49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Elipse 57">
            <a:extLst>
              <a:ext uri="{FF2B5EF4-FFF2-40B4-BE49-F238E27FC236}">
                <a16:creationId xmlns="" xmlns:a16="http://schemas.microsoft.com/office/drawing/2014/main" id="{2A0C3C68-5679-454C-9DD3-770D3E08B9DA}"/>
              </a:ext>
            </a:extLst>
          </p:cNvPr>
          <p:cNvSpPr/>
          <p:nvPr/>
        </p:nvSpPr>
        <p:spPr>
          <a:xfrm>
            <a:off x="4980337" y="4101100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Elipse 58">
            <a:extLst>
              <a:ext uri="{FF2B5EF4-FFF2-40B4-BE49-F238E27FC236}">
                <a16:creationId xmlns="" xmlns:a16="http://schemas.microsoft.com/office/drawing/2014/main" id="{63A21096-1866-447C-9015-7B58F7F7F3DB}"/>
              </a:ext>
            </a:extLst>
          </p:cNvPr>
          <p:cNvSpPr/>
          <p:nvPr/>
        </p:nvSpPr>
        <p:spPr>
          <a:xfrm>
            <a:off x="3682611" y="4114150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 descr="Texto&#10;&#10;Descrição gerada automaticamente">
            <a:extLst>
              <a:ext uri="{FF2B5EF4-FFF2-40B4-BE49-F238E27FC236}">
                <a16:creationId xmlns="" xmlns:a16="http://schemas.microsoft.com/office/drawing/2014/main" id="{3047B1FF-F310-DE75-92F4-E946ECB63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4" y="63562"/>
            <a:ext cx="2453589" cy="1100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8483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28">
            <a:extLst>
              <a:ext uri="{FF2B5EF4-FFF2-40B4-BE49-F238E27FC236}">
                <a16:creationId xmlns="" xmlns:a16="http://schemas.microsoft.com/office/drawing/2014/main" id="{62E8D6B4-DED5-4DD4-8D7D-6A7099D3FF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927"/>
          <a:stretch/>
        </p:blipFill>
        <p:spPr>
          <a:xfrm>
            <a:off x="0" y="-36859"/>
            <a:ext cx="12192000" cy="6894859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="" xmlns:a16="http://schemas.microsoft.com/office/drawing/2014/main" id="{0B91C0C1-D841-483B-A394-44394047760F}"/>
              </a:ext>
            </a:extLst>
          </p:cNvPr>
          <p:cNvSpPr txBox="1"/>
          <p:nvPr/>
        </p:nvSpPr>
        <p:spPr>
          <a:xfrm>
            <a:off x="0" y="2095251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solidFill>
                  <a:srgbClr val="324D9B"/>
                </a:solidFill>
                <a:latin typeface="Arial Nova" panose="020B0504020202020204" pitchFamily="34" charset="0"/>
              </a:rPr>
              <a:t>GOVERNANÇA</a:t>
            </a:r>
          </a:p>
          <a:p>
            <a:pPr algn="ctr"/>
            <a:r>
              <a:rPr lang="pt-BR" sz="6000" dirty="0">
                <a:solidFill>
                  <a:srgbClr val="324D9B"/>
                </a:solidFill>
                <a:latin typeface="Arial Nova" panose="020B0504020202020204" pitchFamily="34" charset="0"/>
              </a:rPr>
              <a:t>CORPORATIVA</a:t>
            </a:r>
          </a:p>
        </p:txBody>
      </p:sp>
      <p:pic>
        <p:nvPicPr>
          <p:cNvPr id="2" name="Imagem 1" descr="Texto&#10;&#10;Descrição gerada automaticamente">
            <a:extLst>
              <a:ext uri="{FF2B5EF4-FFF2-40B4-BE49-F238E27FC236}">
                <a16:creationId xmlns="" xmlns:a16="http://schemas.microsoft.com/office/drawing/2014/main" id="{E7B69511-87D4-5183-677A-9E7A5D97A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4" y="63562"/>
            <a:ext cx="2453589" cy="1100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2828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m 39">
            <a:extLst>
              <a:ext uri="{FF2B5EF4-FFF2-40B4-BE49-F238E27FC236}">
                <a16:creationId xmlns="" xmlns:a16="http://schemas.microsoft.com/office/drawing/2014/main" id="{FF554D02-F4E8-4442-9FAA-2F853C6FE9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927"/>
          <a:stretch/>
        </p:blipFill>
        <p:spPr>
          <a:xfrm>
            <a:off x="0" y="-99122"/>
            <a:ext cx="12192000" cy="6894859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24C3475D-28D3-472F-8754-15A366EE9B42}"/>
              </a:ext>
            </a:extLst>
          </p:cNvPr>
          <p:cNvSpPr/>
          <p:nvPr/>
        </p:nvSpPr>
        <p:spPr>
          <a:xfrm>
            <a:off x="1" y="14483"/>
            <a:ext cx="12192000" cy="2604304"/>
          </a:xfrm>
          <a:prstGeom prst="rect">
            <a:avLst/>
          </a:prstGeom>
          <a:solidFill>
            <a:srgbClr val="324D9B">
              <a:alpha val="50000"/>
            </a:srgbClr>
          </a:solidFill>
          <a:ln>
            <a:solidFill>
              <a:srgbClr val="324D9B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336BFC52-B063-4238-ABCA-83C3949967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110"/>
          <a:stretch/>
        </p:blipFill>
        <p:spPr>
          <a:xfrm>
            <a:off x="0" y="1863524"/>
            <a:ext cx="12192000" cy="2151868"/>
          </a:xfrm>
          <a:prstGeom prst="rect">
            <a:avLst/>
          </a:prstGeom>
          <a:solidFill>
            <a:srgbClr val="0E62AA"/>
          </a:solidFill>
          <a:ln>
            <a:solidFill>
              <a:srgbClr val="324D9B"/>
            </a:solidFill>
          </a:ln>
        </p:spPr>
      </p:pic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DA0E07C4-6515-4242-92FB-1628C14B6722}"/>
              </a:ext>
            </a:extLst>
          </p:cNvPr>
          <p:cNvSpPr txBox="1"/>
          <p:nvPr/>
        </p:nvSpPr>
        <p:spPr>
          <a:xfrm>
            <a:off x="1083715" y="1943703"/>
            <a:ext cx="984426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bg1"/>
                </a:solidFill>
                <a:latin typeface="Arial Nova" panose="020B0504020202020204" pitchFamily="34" charset="0"/>
              </a:rPr>
              <a:t>	</a:t>
            </a:r>
            <a:r>
              <a:rPr lang="pt-BR" sz="1600" dirty="0">
                <a:solidFill>
                  <a:schemeClr val="bg1"/>
                </a:solidFill>
                <a:latin typeface="Arial Nova" panose="020B0504020202020204" pitchFamily="34" charset="0"/>
              </a:rPr>
              <a:t>O IPREMED – Instituto de Previdência do Município de Medianeira, Autarquia Municipal criada pelo Município de Medianeira – Estado do Paraná, por meio da Lei nº 081/05, de 29 de outubro de 2005, respeitadas as normas e princípios da Constituição Federal e demais legislações atinentes à espécie.</a:t>
            </a:r>
          </a:p>
          <a:p>
            <a:pPr algn="just"/>
            <a:endParaRPr lang="pt-BR" sz="1600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 algn="just"/>
            <a:r>
              <a:rPr lang="pt-BR" sz="1600" dirty="0">
                <a:solidFill>
                  <a:schemeClr val="bg1"/>
                </a:solidFill>
                <a:latin typeface="Arial Nova" panose="020B0504020202020204" pitchFamily="34" charset="0"/>
              </a:rPr>
              <a:t>Tem por objeto assegurar os direitos relativos à previdência social dos servidores ativos efetivos, aposentados e pensionistas, ampliar, promover a interação, fortalecer e desenvolver a capacidade administrativa, técnica e financeira da previdência dos servidores públicos municipais.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="" xmlns:a16="http://schemas.microsoft.com/office/drawing/2014/main" id="{D1EA75AD-73EE-4662-98AA-4F4CD332817A}"/>
              </a:ext>
            </a:extLst>
          </p:cNvPr>
          <p:cNvSpPr txBox="1"/>
          <p:nvPr/>
        </p:nvSpPr>
        <p:spPr>
          <a:xfrm>
            <a:off x="0" y="180586"/>
            <a:ext cx="12192000" cy="1015663"/>
          </a:xfrm>
          <a:prstGeom prst="rect">
            <a:avLst/>
          </a:prstGeom>
          <a:solidFill>
            <a:srgbClr val="324D9B"/>
          </a:solidFill>
          <a:ln>
            <a:solidFill>
              <a:srgbClr val="324D9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solidFill>
                  <a:schemeClr val="bg1"/>
                </a:solidFill>
                <a:latin typeface="Arial Nova" panose="020B0504020202020204" pitchFamily="34" charset="0"/>
              </a:rPr>
              <a:t>O IPREMED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433B897E-021A-4AA5-AB47-6E569B3E5056}"/>
              </a:ext>
            </a:extLst>
          </p:cNvPr>
          <p:cNvSpPr/>
          <p:nvPr/>
        </p:nvSpPr>
        <p:spPr>
          <a:xfrm>
            <a:off x="523267" y="4269395"/>
            <a:ext cx="2880000" cy="54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rial Nova" panose="020B0504020202020204" pitchFamily="34" charset="0"/>
              </a:rPr>
              <a:t>MISSÃO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="" xmlns:a16="http://schemas.microsoft.com/office/drawing/2014/main" id="{AD788B3C-6BB3-4990-B011-8DB88330EBA9}"/>
              </a:ext>
            </a:extLst>
          </p:cNvPr>
          <p:cNvSpPr/>
          <p:nvPr/>
        </p:nvSpPr>
        <p:spPr>
          <a:xfrm>
            <a:off x="4667732" y="4269395"/>
            <a:ext cx="2880000" cy="540000"/>
          </a:xfrm>
          <a:prstGeom prst="rect">
            <a:avLst/>
          </a:prstGeom>
          <a:solidFill>
            <a:srgbClr val="324D9B"/>
          </a:solidFill>
          <a:ln>
            <a:solidFill>
              <a:srgbClr val="324D9B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rial Nova" panose="020B0504020202020204" pitchFamily="34" charset="0"/>
              </a:rPr>
              <a:t>VISÃO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="" xmlns:a16="http://schemas.microsoft.com/office/drawing/2014/main" id="{36189FF4-D4EB-431D-846A-821A8EEC5260}"/>
              </a:ext>
            </a:extLst>
          </p:cNvPr>
          <p:cNvSpPr/>
          <p:nvPr/>
        </p:nvSpPr>
        <p:spPr>
          <a:xfrm>
            <a:off x="8812198" y="4269395"/>
            <a:ext cx="2880000" cy="540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rial Nova" panose="020B0504020202020204" pitchFamily="34" charset="0"/>
              </a:rPr>
              <a:t>VALORES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523267" y="4810048"/>
            <a:ext cx="2879999" cy="1384995"/>
          </a:xfrm>
          <a:prstGeom prst="rect">
            <a:avLst/>
          </a:prstGeom>
          <a:solidFill>
            <a:srgbClr val="FC968E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Gerir o Regime Próprio de Previdência do Município de Medianeira, buscando o equilíbrio financeiro e atuarial para garantir os direitos previdenciários dos segurados e beneficiários.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4656000" y="4810048"/>
            <a:ext cx="2880000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324D9B"/>
            </a:solidFill>
          </a:ln>
        </p:spPr>
        <p:txBody>
          <a:bodyPr wrap="square">
            <a:spAutoFit/>
          </a:bodyPr>
          <a:lstStyle/>
          <a:p>
            <a:r>
              <a:rPr lang="pt-BR" sz="1400" dirty="0"/>
              <a:t>Ser referência de eficiência, eficácia e qualidade na gestão de RPPS.</a:t>
            </a:r>
          </a:p>
          <a:p>
            <a:endParaRPr lang="pt-BR" sz="1400" dirty="0"/>
          </a:p>
          <a:p>
            <a:endParaRPr lang="pt-BR" sz="1400" dirty="0"/>
          </a:p>
          <a:p>
            <a:endParaRPr lang="pt-BR" sz="1400" dirty="0"/>
          </a:p>
          <a:p>
            <a:endParaRPr lang="pt-BR" sz="1400" dirty="0"/>
          </a:p>
        </p:txBody>
      </p:sp>
      <p:sp>
        <p:nvSpPr>
          <p:cNvPr id="18" name="Retângulo 17"/>
          <p:cNvSpPr/>
          <p:nvPr/>
        </p:nvSpPr>
        <p:spPr>
          <a:xfrm>
            <a:off x="8812198" y="4809395"/>
            <a:ext cx="2880000" cy="1384995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400" dirty="0"/>
              <a:t>Comprometimento, efetividade, respeito, ética, legalidade, planejamento, transparência e dignidade.</a:t>
            </a:r>
          </a:p>
          <a:p>
            <a:endParaRPr lang="pt-BR" sz="1400" dirty="0"/>
          </a:p>
          <a:p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117351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m 26">
            <a:extLst>
              <a:ext uri="{FF2B5EF4-FFF2-40B4-BE49-F238E27FC236}">
                <a16:creationId xmlns="" xmlns:a16="http://schemas.microsoft.com/office/drawing/2014/main" id="{94A73A27-6761-420D-A39D-CD07144671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927"/>
          <a:stretch/>
        </p:blipFill>
        <p:spPr>
          <a:xfrm>
            <a:off x="0" y="-124410"/>
            <a:ext cx="12192000" cy="6894859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="" xmlns:a16="http://schemas.microsoft.com/office/drawing/2014/main" id="{A119A6E6-11B8-4F3E-8649-C0404FF47A47}"/>
              </a:ext>
            </a:extLst>
          </p:cNvPr>
          <p:cNvSpPr txBox="1"/>
          <p:nvPr/>
        </p:nvSpPr>
        <p:spPr>
          <a:xfrm>
            <a:off x="-3" y="24874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NOSSA ESTRUTURA</a:t>
            </a:r>
          </a:p>
        </p:txBody>
      </p:sp>
      <p:pic>
        <p:nvPicPr>
          <p:cNvPr id="7" name="Imagem 6" descr="Texto&#10;&#10;Descrição gerada automaticamente">
            <a:extLst>
              <a:ext uri="{FF2B5EF4-FFF2-40B4-BE49-F238E27FC236}">
                <a16:creationId xmlns="" xmlns:a16="http://schemas.microsoft.com/office/drawing/2014/main" id="{00051CCB-0D55-D935-386E-E3B3CC618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60" y="63562"/>
            <a:ext cx="2453589" cy="1100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2A779FF0-4795-7B77-C1AA-0DD678CF74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4706" y="1262183"/>
            <a:ext cx="7227783" cy="520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37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="" xmlns:a16="http://schemas.microsoft.com/office/drawing/2014/main" id="{EF99FFD7-E07D-41A0-9A24-0F0A90111E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927"/>
          <a:stretch/>
        </p:blipFill>
        <p:spPr>
          <a:xfrm>
            <a:off x="0" y="0"/>
            <a:ext cx="12192000" cy="6894859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="" xmlns:a16="http://schemas.microsoft.com/office/drawing/2014/main" id="{A119A6E6-11B8-4F3E-8649-C0404FF47A47}"/>
              </a:ext>
            </a:extLst>
          </p:cNvPr>
          <p:cNvSpPr txBox="1"/>
          <p:nvPr/>
        </p:nvSpPr>
        <p:spPr>
          <a:xfrm>
            <a:off x="-3" y="248742"/>
            <a:ext cx="1219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4000" dirty="0">
              <a:solidFill>
                <a:srgbClr val="324D9B"/>
              </a:solidFill>
              <a:latin typeface="Arial Nova" panose="020B0504020202020204" pitchFamily="34" charset="0"/>
            </a:endParaRPr>
          </a:p>
          <a:p>
            <a:pPr algn="ctr"/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NOSSOS CONSELHOS</a:t>
            </a:r>
          </a:p>
          <a:p>
            <a:pPr algn="ctr"/>
            <a:endParaRPr lang="pt-BR" sz="4000" dirty="0">
              <a:latin typeface="Arial Nova" panose="020B0504020202020204" pitchFamily="34" charset="0"/>
            </a:endParaRPr>
          </a:p>
          <a:p>
            <a:pPr algn="ctr"/>
            <a:endParaRPr lang="pt-BR" sz="4000" dirty="0">
              <a:latin typeface="Arial Nova" panose="020B0504020202020204" pitchFamily="34" charset="0"/>
            </a:endParaRPr>
          </a:p>
          <a:p>
            <a:pPr algn="ctr"/>
            <a:endParaRPr lang="pt-BR" sz="4000" dirty="0">
              <a:latin typeface="Arial Nova" panose="020B0504020202020204" pitchFamily="34" charset="0"/>
            </a:endParaRPr>
          </a:p>
          <a:p>
            <a:pPr algn="ctr"/>
            <a:endParaRPr lang="pt-BR" sz="4000" dirty="0">
              <a:latin typeface="Arial Nova" panose="020B0504020202020204" pitchFamily="34" charset="0"/>
            </a:endParaRPr>
          </a:p>
          <a:p>
            <a:endParaRPr lang="pt-BR" sz="4000" dirty="0">
              <a:latin typeface="Arial Nova" panose="020B0504020202020204" pitchFamily="34" charset="0"/>
            </a:endParaRPr>
          </a:p>
          <a:p>
            <a:endParaRPr lang="pt-BR" sz="4000" dirty="0">
              <a:latin typeface="Arial Nova" panose="020B0504020202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01D6C60B-C11A-4740-A793-DB779024B51C}"/>
              </a:ext>
            </a:extLst>
          </p:cNvPr>
          <p:cNvSpPr txBox="1"/>
          <p:nvPr/>
        </p:nvSpPr>
        <p:spPr>
          <a:xfrm>
            <a:off x="727160" y="2268520"/>
            <a:ext cx="10737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kern="800" spc="10" dirty="0">
                <a:latin typeface="Times New Roman" panose="02020603050405020304" pitchFamily="18" charset="0"/>
                <a:ea typeface="SimSun" panose="02010600030101010101" pitchFamily="2" charset="-122"/>
              </a:rPr>
              <a:t>NOMEADOS POR MEIO DO DECRETO Nº 658/2022 DE 16 DE DEZEMBRO 2022</a:t>
            </a:r>
          </a:p>
          <a:p>
            <a:pPr algn="ctr"/>
            <a:r>
              <a:rPr lang="pt-BR" b="1" kern="800" spc="10" dirty="0">
                <a:latin typeface="Times New Roman" panose="02020603050405020304" pitchFamily="18" charset="0"/>
                <a:ea typeface="SimSun" panose="02010600030101010101" pitchFamily="2" charset="-122"/>
              </a:rPr>
              <a:t>PARA O PERÍDO DE 04 ANOS – 2023 À 2026</a:t>
            </a:r>
          </a:p>
        </p:txBody>
      </p:sp>
      <p:pic>
        <p:nvPicPr>
          <p:cNvPr id="2" name="Imagem 1" descr="Texto&#10;&#10;Descrição gerada automaticamente">
            <a:extLst>
              <a:ext uri="{FF2B5EF4-FFF2-40B4-BE49-F238E27FC236}">
                <a16:creationId xmlns="" xmlns:a16="http://schemas.microsoft.com/office/drawing/2014/main" id="{0096811A-48DF-0BFC-1CCA-E836575E43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05" y="117258"/>
            <a:ext cx="2453589" cy="11009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1AF188B7-930E-F5AF-7736-E5540ECE3901}"/>
              </a:ext>
            </a:extLst>
          </p:cNvPr>
          <p:cNvSpPr txBox="1"/>
          <p:nvPr/>
        </p:nvSpPr>
        <p:spPr>
          <a:xfrm>
            <a:off x="727159" y="3741690"/>
            <a:ext cx="10737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kern="800" spc="10" dirty="0">
                <a:latin typeface="Times New Roman" panose="02020603050405020304" pitchFamily="18" charset="0"/>
                <a:ea typeface="SimSun" panose="02010600030101010101" pitchFamily="2" charset="-122"/>
              </a:rPr>
              <a:t>Conselho Municipal de Previdência – CMP</a:t>
            </a:r>
          </a:p>
          <a:p>
            <a:pPr algn="ctr"/>
            <a:r>
              <a:rPr lang="pt-BR" b="1" kern="800" spc="10" dirty="0">
                <a:latin typeface="Times New Roman" panose="02020603050405020304" pitchFamily="18" charset="0"/>
                <a:ea typeface="SimSun" panose="02010600030101010101" pitchFamily="2" charset="-122"/>
              </a:rPr>
              <a:t>Conselho Fiscal de Previdência - CFP</a:t>
            </a:r>
          </a:p>
          <a:p>
            <a:r>
              <a:rPr lang="pt-BR" sz="2400" kern="800" spc="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		</a:t>
            </a:r>
            <a:endParaRPr lang="pt-BR" sz="2400" dirty="0">
              <a:solidFill>
                <a:schemeClr val="tx2">
                  <a:lumMod val="75000"/>
                </a:schemeClr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883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="" xmlns:a16="http://schemas.microsoft.com/office/drawing/2014/main" id="{EF99FFD7-E07D-41A0-9A24-0F0A90111E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927"/>
          <a:stretch/>
        </p:blipFill>
        <p:spPr>
          <a:xfrm>
            <a:off x="0" y="0"/>
            <a:ext cx="12192000" cy="6894859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="" xmlns:a16="http://schemas.microsoft.com/office/drawing/2014/main" id="{A119A6E6-11B8-4F3E-8649-C0404FF47A47}"/>
              </a:ext>
            </a:extLst>
          </p:cNvPr>
          <p:cNvSpPr txBox="1"/>
          <p:nvPr/>
        </p:nvSpPr>
        <p:spPr>
          <a:xfrm>
            <a:off x="0" y="806539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NOSSOS CONSELHOS - CMP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01D6C60B-C11A-4740-A793-DB779024B51C}"/>
              </a:ext>
            </a:extLst>
          </p:cNvPr>
          <p:cNvSpPr txBox="1"/>
          <p:nvPr/>
        </p:nvSpPr>
        <p:spPr>
          <a:xfrm>
            <a:off x="727159" y="1735622"/>
            <a:ext cx="10737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kern="800" spc="10" dirty="0">
                <a:latin typeface="Times New Roman" panose="02020603050405020304" pitchFamily="18" charset="0"/>
                <a:ea typeface="SimSun" panose="02010600030101010101" pitchFamily="2" charset="-122"/>
              </a:rPr>
              <a:t>CONSELHO MUNICIPAL DE PREVIDÊNCIA </a:t>
            </a:r>
          </a:p>
          <a:p>
            <a:pPr algn="ctr"/>
            <a:r>
              <a:rPr lang="pt-BR" b="1" kern="800" spc="10" dirty="0">
                <a:latin typeface="Times New Roman" panose="02020603050405020304" pitchFamily="18" charset="0"/>
                <a:ea typeface="SimSun" panose="02010600030101010101" pitchFamily="2" charset="-122"/>
              </a:rPr>
              <a:t> Ó</a:t>
            </a:r>
            <a:r>
              <a:rPr lang="pt-BR" sz="1800" b="1" kern="800" spc="1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rgão superior de deliberação colegiada assim composto: </a:t>
            </a:r>
            <a:endParaRPr lang="pt-BR" sz="2400" b="1" dirty="0">
              <a:solidFill>
                <a:schemeClr val="tx2">
                  <a:lumMod val="75000"/>
                </a:schemeClr>
              </a:solidFill>
              <a:latin typeface="Arial Nova" panose="020B0504020202020204" pitchFamily="34" charset="0"/>
            </a:endParaRPr>
          </a:p>
        </p:txBody>
      </p:sp>
      <p:pic>
        <p:nvPicPr>
          <p:cNvPr id="2" name="Imagem 1" descr="Texto&#10;&#10;Descrição gerada automaticamente">
            <a:extLst>
              <a:ext uri="{FF2B5EF4-FFF2-40B4-BE49-F238E27FC236}">
                <a16:creationId xmlns="" xmlns:a16="http://schemas.microsoft.com/office/drawing/2014/main" id="{0096811A-48DF-0BFC-1CCA-E836575E43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4" y="349509"/>
            <a:ext cx="2453589" cy="11009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1AF188B7-930E-F5AF-7736-E5540ECE3901}"/>
              </a:ext>
            </a:extLst>
          </p:cNvPr>
          <p:cNvSpPr txBox="1"/>
          <p:nvPr/>
        </p:nvSpPr>
        <p:spPr>
          <a:xfrm>
            <a:off x="727160" y="2717444"/>
            <a:ext cx="107376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kern="800" spc="10" dirty="0">
                <a:latin typeface="Times New Roman" panose="02020603050405020304" pitchFamily="18" charset="0"/>
                <a:ea typeface="SimSun" panose="02010600030101010101" pitchFamily="2" charset="-122"/>
              </a:rPr>
              <a:t>Representantes do Governo Municipal:</a:t>
            </a:r>
          </a:p>
          <a:p>
            <a:r>
              <a:rPr lang="pt-BR" sz="2400" kern="800" spc="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		Franciele </a:t>
            </a:r>
            <a:r>
              <a:rPr lang="pt-BR" sz="2400" kern="800" spc="1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Perego</a:t>
            </a:r>
            <a:r>
              <a:rPr lang="pt-BR" sz="2400" kern="800" spc="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Garcia	</a:t>
            </a:r>
          </a:p>
          <a:p>
            <a:r>
              <a:rPr lang="pt-BR" sz="2400" kern="800" spc="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		Ricardo </a:t>
            </a:r>
            <a:r>
              <a:rPr lang="pt-BR" sz="2400" kern="800" spc="1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Scarmagnani</a:t>
            </a:r>
            <a:endParaRPr lang="pt-BR" sz="2400" dirty="0">
              <a:solidFill>
                <a:schemeClr val="tx2">
                  <a:lumMod val="75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40298F06-E9BD-8C3B-4343-A4E816ABF14C}"/>
              </a:ext>
            </a:extLst>
          </p:cNvPr>
          <p:cNvSpPr txBox="1"/>
          <p:nvPr/>
        </p:nvSpPr>
        <p:spPr>
          <a:xfrm>
            <a:off x="727160" y="4060516"/>
            <a:ext cx="107376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kern="800" spc="10" dirty="0">
                <a:latin typeface="Times New Roman" panose="02020603050405020304" pitchFamily="18" charset="0"/>
                <a:ea typeface="SimSun" panose="02010600030101010101" pitchFamily="2" charset="-122"/>
              </a:rPr>
              <a:t>Representantes do Servidores Ativos e Inativos:</a:t>
            </a:r>
          </a:p>
          <a:p>
            <a:r>
              <a:rPr lang="pt-BR" sz="2400" kern="800" spc="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		Rosiane L. dos Santos </a:t>
            </a:r>
            <a:r>
              <a:rPr lang="pt-BR" sz="2400" kern="800" spc="1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Tonello</a:t>
            </a:r>
            <a:r>
              <a:rPr lang="pt-BR" sz="2400" kern="800" spc="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(Ativa)	</a:t>
            </a:r>
          </a:p>
          <a:p>
            <a:r>
              <a:rPr lang="pt-BR" sz="2400" kern="800" spc="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		</a:t>
            </a:r>
            <a:r>
              <a:rPr lang="pt-BR" sz="2400" kern="800" spc="1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Marlúcia</a:t>
            </a:r>
            <a:r>
              <a:rPr lang="pt-BR" sz="2400" kern="800" spc="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das Graças </a:t>
            </a:r>
            <a:r>
              <a:rPr lang="pt-BR" sz="2400" kern="800" spc="1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Modrack</a:t>
            </a:r>
            <a:r>
              <a:rPr lang="pt-BR" sz="2400" kern="800" spc="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(Inativa)</a:t>
            </a:r>
            <a:endParaRPr lang="pt-BR" sz="2400" dirty="0">
              <a:solidFill>
                <a:schemeClr val="tx2">
                  <a:lumMod val="75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59DFE7C9-6F64-9389-DB67-FD858234A7F1}"/>
              </a:ext>
            </a:extLst>
          </p:cNvPr>
          <p:cNvSpPr txBox="1"/>
          <p:nvPr/>
        </p:nvSpPr>
        <p:spPr>
          <a:xfrm>
            <a:off x="727160" y="5389709"/>
            <a:ext cx="107376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kern="800" spc="10" dirty="0">
                <a:latin typeface="Times New Roman" panose="02020603050405020304" pitchFamily="18" charset="0"/>
                <a:ea typeface="SimSun" panose="02010600030101010101" pitchFamily="2" charset="-122"/>
              </a:rPr>
              <a:t>Representantes do Poder legislativo:</a:t>
            </a:r>
          </a:p>
          <a:p>
            <a:r>
              <a:rPr lang="pt-BR" sz="2400" kern="800" spc="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		Jones Silveira dos Santos</a:t>
            </a:r>
            <a:endParaRPr lang="pt-BR" sz="2400" dirty="0">
              <a:solidFill>
                <a:schemeClr val="tx2">
                  <a:lumMod val="75000"/>
                </a:schemeClr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0134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6794</TotalTime>
  <Words>1121</Words>
  <Application>Microsoft Office PowerPoint</Application>
  <PresentationFormat>Personalizar</PresentationFormat>
  <Paragraphs>333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Samanta Zaniquelli</dc:creator>
  <cp:lastModifiedBy>Usuario</cp:lastModifiedBy>
  <cp:revision>90</cp:revision>
  <dcterms:created xsi:type="dcterms:W3CDTF">2022-02-22T13:59:43Z</dcterms:created>
  <dcterms:modified xsi:type="dcterms:W3CDTF">2023-10-25T11:36:37Z</dcterms:modified>
</cp:coreProperties>
</file>